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76E"/>
    <a:srgbClr val="D50909"/>
    <a:srgbClr val="D4A40A"/>
    <a:srgbClr val="B42A86"/>
    <a:srgbClr val="1F6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C15C4-4337-4193-A1A8-E0EF11F14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2E32D5-4335-45F7-863E-FA9E67626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7E4F89-251B-45C2-9162-0FF93637D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387E33-4765-458B-A25A-53BA3357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3AD172-1FB0-42FB-9EDF-E3FA9716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176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1D302-9289-4358-99B2-CD7EB1FC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130ED1-4382-47EA-8743-5FADDAD0E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26064E-7290-4705-AE97-8591396A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86ABC1-BC2B-4258-A27B-0C2DB218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26E144-AB6E-455B-9ADE-A116ED2F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516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A23AA2-9B26-4715-A5B8-B8D3A7CDF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3DB120-3F72-4963-953D-9D32049AD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F343F0-4D55-4DC2-9728-70C68C58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90D21B-56A8-4CCF-B4B1-E7CC7F98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C4BF9C-700F-449D-868D-F51BAFEF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24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2C2EB-258E-407A-BB12-90773C66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587759-A9F5-4688-B084-8EF312FB4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70E68B-DFC2-417A-A4B0-128D9918D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1F03CD-1651-40B5-B172-EFB3917F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D5D390-A621-4CBF-A68A-95F81AF9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55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9201E-D2E8-476A-9CDB-BD6674A99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88619A-CDED-490F-9DA5-07CB6BD4C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21C2F-52F2-4D00-BF8B-202EEF57A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6B97B3-BF7B-4050-82D8-AE88F5A5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614971-68DE-4B26-86A8-7C237822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18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DB64B-D5B0-4658-9DD0-773C181D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56B5FC-DFE4-4B3B-BE59-048578F39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7991DE-574B-4316-8C7C-CE0862A9F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57109F-25CE-4D0F-9A8D-66128EE1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180967-0C93-4189-BD2F-E011CBA28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54B3EA-A2D9-4328-8DEC-A1AD6D84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68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43493-DC31-45D7-89E9-B3C634A7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15A43D-86E2-4512-AEC4-42057528F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8CE10E-7543-49EA-8249-E81A102CA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20426DD-CEF9-42ED-AA7F-177DCA898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02559E-E01D-4416-ACD6-698022406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CC37E06-E50D-4545-A172-255331E70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B05609-6AFE-4A03-88DA-B5867563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68721C5-E1CE-44EB-A3F7-DC153F66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2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8D3B2-8F49-4D77-83AA-9CBEC9D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38CFCDB-D2A5-4693-B17E-925533B0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8DF1D3-B56F-4E15-960A-DCB9D79F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11B29F-CF29-4E6D-A281-40F8232F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40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5500152-0DD2-440F-93D6-79287C936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32ABBC-0288-4392-908B-65661286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E08802-4C52-4C6F-86C2-3EA4B114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95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80B45-7564-41E0-AADF-5120651A1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6140BE-E2B5-4C3F-BE7E-8707E4CD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77121B-9480-469A-831F-49B88CDD9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E8FB5E-32EA-464E-93A5-5ECD2B556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F913B3-8603-400A-A83B-45437BAE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623CB8-DF3C-4C70-925B-467A3AF6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83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CA145-C6EF-4CD2-AC35-F0657CB0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397CA6-1318-47BB-8723-BB72F6EAB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174669-25B2-4E20-8895-798F85922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FAFEA-5921-42DE-85D7-0DA7D0ED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B0D438-118B-4358-A43E-06A6C46CD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6B606C-DE5D-46FA-8062-F214C6FD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2472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D8AAFB6-F761-4F6E-9B60-A91A97619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6D81BA-58B5-4E5A-A4D6-CB9AAC1D1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4FF8D0-D931-4A90-8E9E-545A94222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1DF14-B8FD-4ED5-8793-6D8FBC21420F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00B916-7598-49F9-83FA-2EF2F7560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1276A5-3CDA-4158-96AD-5B2A11016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89CA2-0613-4CF4-BCF7-B71DD8E808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920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93B1DE-A7BE-4525-8970-741C8E924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s-ES" sz="9600" dirty="0"/>
              <a:t>TESLA-Kit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AFD6C-23E6-4DF2-8A4C-BF66343BC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Time-varying Emulator for Short- and Long-term Analysis of coastal flooding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405160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1CB55F2-93E7-42A7-9F80-08F849CEC4C9}"/>
              </a:ext>
            </a:extLst>
          </p:cNvPr>
          <p:cNvSpPr txBox="1"/>
          <p:nvPr/>
        </p:nvSpPr>
        <p:spPr>
          <a:xfrm>
            <a:off x="2051937" y="4306223"/>
            <a:ext cx="948796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3000" b="1" dirty="0" err="1"/>
              <a:t>X</a:t>
            </a:r>
            <a:r>
              <a:rPr lang="es-ES" sz="3000" baseline="30000" dirty="0" err="1"/>
              <a:t>m</a:t>
            </a:r>
            <a:endParaRPr lang="es-ES" sz="3000" baseline="30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ACA632-F54C-43D7-9DD8-8EBD986E2EDB}"/>
              </a:ext>
            </a:extLst>
          </p:cNvPr>
          <p:cNvSpPr txBox="1"/>
          <p:nvPr/>
        </p:nvSpPr>
        <p:spPr>
          <a:xfrm>
            <a:off x="2051937" y="3490884"/>
            <a:ext cx="948796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3000" b="1" dirty="0" err="1"/>
              <a:t>X</a:t>
            </a:r>
            <a:r>
              <a:rPr lang="es-ES" sz="3000" b="1" baseline="30000" dirty="0" err="1"/>
              <a:t>a</a:t>
            </a:r>
            <a:endParaRPr lang="es-ES" sz="3000" b="1" baseline="300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51AA94D-4063-42AA-B4CF-1E4269510797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3000733" y="4578107"/>
            <a:ext cx="1237807" cy="7848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FCE01D1-2988-4C4E-9F71-35F5D410A7AF}"/>
              </a:ext>
            </a:extLst>
          </p:cNvPr>
          <p:cNvSpPr txBox="1"/>
          <p:nvPr/>
        </p:nvSpPr>
        <p:spPr>
          <a:xfrm>
            <a:off x="1927692" y="4038964"/>
            <a:ext cx="128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 err="1">
                <a:latin typeface="Arial Narrow"/>
                <a:cs typeface="Arial Narrow"/>
              </a:rPr>
              <a:t>Monthly</a:t>
            </a:r>
            <a:r>
              <a:rPr lang="es-ES" sz="1200" i="1" dirty="0">
                <a:latin typeface="Arial Narrow"/>
                <a:cs typeface="Arial Narrow"/>
              </a:rPr>
              <a:t> Predictor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189C158-8B28-494C-89E9-1A9A110AFC21}"/>
              </a:ext>
            </a:extLst>
          </p:cNvPr>
          <p:cNvCxnSpPr>
            <a:stCxn id="2" idx="3"/>
            <a:endCxn id="10" idx="1"/>
          </p:cNvCxnSpPr>
          <p:nvPr/>
        </p:nvCxnSpPr>
        <p:spPr>
          <a:xfrm flipV="1">
            <a:off x="3000733" y="4578107"/>
            <a:ext cx="1237807" cy="5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5A83C4-F9AB-457E-93A1-D6ABD7C9BE51}"/>
              </a:ext>
            </a:extLst>
          </p:cNvPr>
          <p:cNvSpPr txBox="1"/>
          <p:nvPr/>
        </p:nvSpPr>
        <p:spPr>
          <a:xfrm>
            <a:off x="2051937" y="5085992"/>
            <a:ext cx="948796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3000" b="1" dirty="0"/>
              <a:t>X</a:t>
            </a:r>
            <a:r>
              <a:rPr lang="es-ES" sz="3000" b="1" baseline="30000" dirty="0"/>
              <a:t>MJO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244083D-F908-4B66-A272-20D977EAF063}"/>
              </a:ext>
            </a:extLst>
          </p:cNvPr>
          <p:cNvSpPr txBox="1"/>
          <p:nvPr/>
        </p:nvSpPr>
        <p:spPr>
          <a:xfrm>
            <a:off x="4238540" y="3408048"/>
            <a:ext cx="948796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3000" b="1" dirty="0" err="1"/>
              <a:t>ET</a:t>
            </a:r>
            <a:r>
              <a:rPr lang="es-ES" sz="3000" b="1" baseline="30000" dirty="0" err="1"/>
              <a:t>d</a:t>
            </a:r>
            <a:endParaRPr lang="es-ES" sz="3000" b="1" baseline="30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41C29DB-A524-49B3-AB6E-04F8B1A82915}"/>
              </a:ext>
            </a:extLst>
          </p:cNvPr>
          <p:cNvSpPr txBox="1"/>
          <p:nvPr/>
        </p:nvSpPr>
        <p:spPr>
          <a:xfrm>
            <a:off x="4238540" y="5157981"/>
            <a:ext cx="948796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3000" b="1" dirty="0" err="1"/>
              <a:t>TC</a:t>
            </a:r>
            <a:r>
              <a:rPr lang="es-ES" sz="3000" b="1" baseline="30000" dirty="0" err="1"/>
              <a:t>d</a:t>
            </a:r>
            <a:endParaRPr lang="es-ES" sz="3000" b="1" baseline="30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6744DEC-49BC-42C7-BAB9-E817684247F0}"/>
              </a:ext>
            </a:extLst>
          </p:cNvPr>
          <p:cNvSpPr txBox="1"/>
          <p:nvPr/>
        </p:nvSpPr>
        <p:spPr>
          <a:xfrm>
            <a:off x="4238540" y="4316497"/>
            <a:ext cx="94879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b="1" dirty="0"/>
              <a:t>DWT</a:t>
            </a:r>
            <a:endParaRPr lang="es-ES" sz="2800" b="1" baseline="300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F504F6-4348-49AB-97C6-F619906815CB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4712938" y="4839717"/>
            <a:ext cx="0" cy="3182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E8C9BD1-6131-4523-AB1F-0C67223655AA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4712938" y="3962046"/>
            <a:ext cx="0" cy="3544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780022A-D988-4AC1-A131-45023912370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000733" y="3767883"/>
            <a:ext cx="1237807" cy="810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154B7D5-E724-4077-BEC4-BA2A5F89968C}"/>
              </a:ext>
            </a:extLst>
          </p:cNvPr>
          <p:cNvSpPr/>
          <p:nvPr/>
        </p:nvSpPr>
        <p:spPr>
          <a:xfrm>
            <a:off x="1822419" y="2904113"/>
            <a:ext cx="3506437" cy="3369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CCA3AA1-8E6D-420C-9C58-1AE1F3C651D6}"/>
              </a:ext>
            </a:extLst>
          </p:cNvPr>
          <p:cNvSpPr txBox="1"/>
          <p:nvPr/>
        </p:nvSpPr>
        <p:spPr>
          <a:xfrm>
            <a:off x="5439981" y="2598731"/>
            <a:ext cx="248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/>
                <a:ea typeface="Lucida Grande"/>
                <a:cs typeface="Arial"/>
              </a:rPr>
              <a:t>Hydraulic Boundary Cond.</a:t>
            </a:r>
            <a:endParaRPr lang="en-US" sz="1400" i="1" baseline="-25000" dirty="0">
              <a:latin typeface="Arial"/>
              <a:cs typeface="Arial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8BB9082-9CCC-44F9-B57C-4FC55CAA21B7}"/>
              </a:ext>
            </a:extLst>
          </p:cNvPr>
          <p:cNvSpPr txBox="1"/>
          <p:nvPr/>
        </p:nvSpPr>
        <p:spPr>
          <a:xfrm>
            <a:off x="1941497" y="3238767"/>
            <a:ext cx="128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 err="1">
                <a:latin typeface="Arial Narrow"/>
                <a:cs typeface="Arial Narrow"/>
              </a:rPr>
              <a:t>Annual</a:t>
            </a:r>
            <a:r>
              <a:rPr lang="es-ES" sz="1200" i="1" dirty="0">
                <a:latin typeface="Arial Narrow"/>
                <a:cs typeface="Arial Narrow"/>
              </a:rPr>
              <a:t> Predictor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27C7F66-B86A-47CF-8906-CB62585DB632}"/>
              </a:ext>
            </a:extLst>
          </p:cNvPr>
          <p:cNvSpPr txBox="1"/>
          <p:nvPr/>
        </p:nvSpPr>
        <p:spPr>
          <a:xfrm>
            <a:off x="1941497" y="4822568"/>
            <a:ext cx="128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 err="1">
                <a:latin typeface="Arial Narrow"/>
                <a:cs typeface="Arial Narrow"/>
              </a:rPr>
              <a:t>Intraseasonal</a:t>
            </a:r>
            <a:r>
              <a:rPr lang="es-ES" sz="1200" i="1" dirty="0">
                <a:latin typeface="Arial Narrow"/>
                <a:cs typeface="Arial Narrow"/>
              </a:rPr>
              <a:t> </a:t>
            </a:r>
            <a:r>
              <a:rPr lang="es-ES" sz="1200" i="1" dirty="0" err="1">
                <a:latin typeface="Arial Narrow"/>
                <a:cs typeface="Arial Narrow"/>
              </a:rPr>
              <a:t>Pred</a:t>
            </a:r>
            <a:r>
              <a:rPr lang="es-ES" sz="1200" i="1" dirty="0">
                <a:latin typeface="Arial Narrow"/>
                <a:cs typeface="Arial Narrow"/>
              </a:rPr>
              <a:t>.</a:t>
            </a:r>
          </a:p>
        </p:txBody>
      </p:sp>
      <p:sp>
        <p:nvSpPr>
          <p:cNvPr id="18" name="CuadroTexto 19">
            <a:extLst>
              <a:ext uri="{FF2B5EF4-FFF2-40B4-BE49-F238E27FC236}">
                <a16:creationId xmlns:a16="http://schemas.microsoft.com/office/drawing/2014/main" id="{481E9F4E-3FF1-4700-A39E-C254D1AA1661}"/>
              </a:ext>
            </a:extLst>
          </p:cNvPr>
          <p:cNvSpPr txBox="1"/>
          <p:nvPr/>
        </p:nvSpPr>
        <p:spPr>
          <a:xfrm>
            <a:off x="5996001" y="3603892"/>
            <a:ext cx="123539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800" dirty="0">
                <a:latin typeface="Arial Narrow"/>
                <a:cs typeface="Arial Narrow"/>
              </a:rPr>
              <a:t>Hs</a:t>
            </a:r>
            <a:r>
              <a:rPr lang="en-US" baseline="30000" dirty="0">
                <a:latin typeface="Arial Narrow"/>
                <a:cs typeface="Arial Narrow"/>
              </a:rPr>
              <a:t>0</a:t>
            </a:r>
            <a:r>
              <a:rPr lang="en-US" sz="1800" dirty="0">
                <a:latin typeface="Arial Narrow"/>
                <a:cs typeface="Arial Narrow"/>
              </a:rPr>
              <a:t> Tp</a:t>
            </a:r>
            <a:r>
              <a:rPr lang="en-US" baseline="30000" dirty="0">
                <a:latin typeface="Arial Narrow"/>
                <a:cs typeface="Arial Narrow"/>
              </a:rPr>
              <a:t>0</a:t>
            </a:r>
            <a:r>
              <a:rPr lang="en-US" sz="1800" dirty="0">
                <a:latin typeface="Arial Narrow"/>
                <a:cs typeface="Arial Narrow"/>
              </a:rPr>
              <a:t> Dir</a:t>
            </a:r>
            <a:r>
              <a:rPr lang="en-US" baseline="30000" dirty="0">
                <a:latin typeface="Arial Narrow"/>
                <a:cs typeface="Arial Narrow"/>
              </a:rPr>
              <a:t>0</a:t>
            </a:r>
            <a:r>
              <a:rPr lang="en-US" sz="1800" dirty="0">
                <a:latin typeface="Arial Narrow"/>
                <a:cs typeface="Arial Narrow"/>
              </a:rPr>
              <a:t> </a:t>
            </a:r>
          </a:p>
          <a:p>
            <a:r>
              <a:rPr lang="en-US" sz="1800" dirty="0">
                <a:latin typeface="Arial Narrow"/>
                <a:cs typeface="Arial Narrow"/>
              </a:rPr>
              <a:t>Hs</a:t>
            </a:r>
            <a:r>
              <a:rPr lang="en-US" baseline="30000" dirty="0">
                <a:latin typeface="Arial Narrow"/>
                <a:cs typeface="Arial Narrow"/>
              </a:rPr>
              <a:t>1</a:t>
            </a:r>
            <a:r>
              <a:rPr lang="en-US" sz="1800" dirty="0">
                <a:latin typeface="Arial Narrow"/>
                <a:cs typeface="Arial Narrow"/>
              </a:rPr>
              <a:t> Tp</a:t>
            </a:r>
            <a:r>
              <a:rPr lang="en-US" baseline="30000" dirty="0">
                <a:latin typeface="Arial Narrow"/>
                <a:cs typeface="Arial Narrow"/>
              </a:rPr>
              <a:t>1</a:t>
            </a:r>
            <a:r>
              <a:rPr lang="en-US" sz="1800" dirty="0">
                <a:latin typeface="Arial Narrow"/>
                <a:cs typeface="Arial Narrow"/>
              </a:rPr>
              <a:t> Dir</a:t>
            </a:r>
            <a:r>
              <a:rPr lang="en-US" baseline="30000" dirty="0">
                <a:latin typeface="Arial Narrow"/>
                <a:cs typeface="Arial Narrow"/>
              </a:rPr>
              <a:t>1</a:t>
            </a:r>
            <a:r>
              <a:rPr lang="en-US" sz="1800" dirty="0">
                <a:latin typeface="Arial Narrow"/>
                <a:cs typeface="Arial Narrow"/>
              </a:rPr>
              <a:t> </a:t>
            </a:r>
          </a:p>
          <a:p>
            <a:r>
              <a:rPr lang="en-US" sz="1800" dirty="0">
                <a:latin typeface="Arial Narrow"/>
                <a:cs typeface="Arial Narrow"/>
              </a:rPr>
              <a:t>Hs</a:t>
            </a:r>
            <a:r>
              <a:rPr lang="en-US" baseline="30000" dirty="0">
                <a:latin typeface="Arial Narrow"/>
                <a:cs typeface="Arial Narrow"/>
              </a:rPr>
              <a:t>2</a:t>
            </a:r>
            <a:r>
              <a:rPr lang="en-US" sz="1800" dirty="0">
                <a:latin typeface="Arial Narrow"/>
                <a:cs typeface="Arial Narrow"/>
              </a:rPr>
              <a:t> Tp</a:t>
            </a:r>
            <a:r>
              <a:rPr lang="en-US" baseline="30000" dirty="0">
                <a:latin typeface="Arial Narrow"/>
                <a:cs typeface="Arial Narrow"/>
              </a:rPr>
              <a:t>2</a:t>
            </a:r>
            <a:r>
              <a:rPr lang="en-US" sz="1800" dirty="0">
                <a:latin typeface="Arial Narrow"/>
                <a:cs typeface="Arial Narrow"/>
              </a:rPr>
              <a:t> Dir</a:t>
            </a:r>
            <a:r>
              <a:rPr lang="en-US" baseline="30000" dirty="0">
                <a:latin typeface="Arial Narrow"/>
                <a:cs typeface="Arial Narrow"/>
              </a:rPr>
              <a:t>2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η</a:t>
            </a:r>
            <a:r>
              <a:rPr lang="en-US" baseline="-25000" dirty="0" err="1"/>
              <a:t>NTR</a:t>
            </a:r>
            <a:r>
              <a:rPr lang="en-US" sz="1800" dirty="0">
                <a:latin typeface="Arial Narrow"/>
                <a:cs typeface="Arial Narrow"/>
              </a:rPr>
              <a:t> </a:t>
            </a:r>
          </a:p>
        </p:txBody>
      </p:sp>
      <p:sp>
        <p:nvSpPr>
          <p:cNvPr id="19" name="CuadroTexto 19">
            <a:extLst>
              <a:ext uri="{FF2B5EF4-FFF2-40B4-BE49-F238E27FC236}">
                <a16:creationId xmlns:a16="http://schemas.microsoft.com/office/drawing/2014/main" id="{5313738F-9160-403F-9192-32828E5E79A2}"/>
              </a:ext>
            </a:extLst>
          </p:cNvPr>
          <p:cNvSpPr txBox="1"/>
          <p:nvPr/>
        </p:nvSpPr>
        <p:spPr>
          <a:xfrm>
            <a:off x="5996001" y="4985758"/>
            <a:ext cx="12353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800" dirty="0">
                <a:latin typeface="Arial Narrow"/>
                <a:cs typeface="Arial Narrow"/>
              </a:rPr>
              <a:t>Hs</a:t>
            </a:r>
            <a:r>
              <a:rPr lang="en-US" baseline="30000" dirty="0">
                <a:latin typeface="Arial Narrow"/>
                <a:cs typeface="Arial Narrow"/>
              </a:rPr>
              <a:t>0</a:t>
            </a:r>
            <a:r>
              <a:rPr lang="en-US" sz="1800" dirty="0">
                <a:latin typeface="Arial Narrow"/>
                <a:cs typeface="Arial Narrow"/>
              </a:rPr>
              <a:t> Tp</a:t>
            </a:r>
            <a:r>
              <a:rPr lang="en-US" baseline="30000" dirty="0">
                <a:latin typeface="Arial Narrow"/>
                <a:cs typeface="Arial Narrow"/>
              </a:rPr>
              <a:t>0</a:t>
            </a:r>
            <a:r>
              <a:rPr lang="en-US" sz="1800" dirty="0">
                <a:latin typeface="Arial Narrow"/>
                <a:cs typeface="Arial Narrow"/>
              </a:rPr>
              <a:t> Dir</a:t>
            </a:r>
            <a:r>
              <a:rPr lang="en-US" baseline="30000" dirty="0">
                <a:latin typeface="Arial Narrow"/>
                <a:cs typeface="Arial Narrow"/>
              </a:rPr>
              <a:t>0</a:t>
            </a:r>
            <a:r>
              <a:rPr lang="en-US" sz="1800" dirty="0">
                <a:latin typeface="Arial Narrow"/>
                <a:cs typeface="Arial Narrow"/>
              </a:rPr>
              <a:t> 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η</a:t>
            </a:r>
            <a:r>
              <a:rPr lang="en-US" baseline="-25000" dirty="0" err="1"/>
              <a:t>NTR</a:t>
            </a:r>
            <a:r>
              <a:rPr lang="en-US" sz="1800" dirty="0">
                <a:latin typeface="Arial Narrow"/>
                <a:cs typeface="Arial Narrow"/>
              </a:rPr>
              <a:t> 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0C9AD99-E75A-4C14-8962-A1779DE52957}"/>
              </a:ext>
            </a:extLst>
          </p:cNvPr>
          <p:cNvCxnSpPr>
            <a:stCxn id="8" idx="3"/>
          </p:cNvCxnSpPr>
          <p:nvPr/>
        </p:nvCxnSpPr>
        <p:spPr>
          <a:xfrm>
            <a:off x="5187336" y="3685047"/>
            <a:ext cx="80866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F3EA7B2-FFAF-4E3A-8C74-3F1B21F5C5BA}"/>
              </a:ext>
            </a:extLst>
          </p:cNvPr>
          <p:cNvCxnSpPr>
            <a:stCxn id="9" idx="3"/>
          </p:cNvCxnSpPr>
          <p:nvPr/>
        </p:nvCxnSpPr>
        <p:spPr>
          <a:xfrm>
            <a:off x="5187336" y="5434980"/>
            <a:ext cx="80866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1E14FDD-3A80-477A-9ADD-33BAD311BEFC}"/>
              </a:ext>
            </a:extLst>
          </p:cNvPr>
          <p:cNvSpPr/>
          <p:nvPr/>
        </p:nvSpPr>
        <p:spPr>
          <a:xfrm>
            <a:off x="5857757" y="2904113"/>
            <a:ext cx="1702265" cy="33696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CuadroTexto 19">
            <a:extLst>
              <a:ext uri="{FF2B5EF4-FFF2-40B4-BE49-F238E27FC236}">
                <a16:creationId xmlns:a16="http://schemas.microsoft.com/office/drawing/2014/main" id="{D4D0715F-71AF-4652-8F65-9A8A68476147}"/>
              </a:ext>
            </a:extLst>
          </p:cNvPr>
          <p:cNvSpPr txBox="1"/>
          <p:nvPr/>
        </p:nvSpPr>
        <p:spPr>
          <a:xfrm>
            <a:off x="5996001" y="3038716"/>
            <a:ext cx="12353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800" dirty="0">
                <a:latin typeface="Arial Narrow"/>
                <a:cs typeface="Arial Narrow"/>
              </a:rPr>
              <a:t>MMSL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9CB53F3-051D-46FD-8C2E-400CA63BCC59}"/>
              </a:ext>
            </a:extLst>
          </p:cNvPr>
          <p:cNvSpPr txBox="1"/>
          <p:nvPr/>
        </p:nvSpPr>
        <p:spPr>
          <a:xfrm>
            <a:off x="1732403" y="2564327"/>
            <a:ext cx="2171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latin typeface="Arial Narrow"/>
                <a:cs typeface="Arial Narrow"/>
              </a:rPr>
              <a:t>Regional Predictor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B2EEE05-848D-4231-931B-F30458A62583}"/>
              </a:ext>
            </a:extLst>
          </p:cNvPr>
          <p:cNvSpPr txBox="1"/>
          <p:nvPr/>
        </p:nvSpPr>
        <p:spPr>
          <a:xfrm>
            <a:off x="3909426" y="3102124"/>
            <a:ext cx="1438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 err="1">
                <a:latin typeface="Arial Narrow"/>
                <a:cs typeface="Arial Narrow"/>
              </a:rPr>
              <a:t>Extratropical</a:t>
            </a:r>
            <a:r>
              <a:rPr lang="es-ES" sz="1200" i="1" dirty="0">
                <a:latin typeface="Arial Narrow"/>
                <a:cs typeface="Arial Narrow"/>
              </a:rPr>
              <a:t> </a:t>
            </a:r>
            <a:r>
              <a:rPr lang="es-ES" sz="1200" i="1" dirty="0" err="1">
                <a:latin typeface="Arial Narrow"/>
                <a:cs typeface="Arial Narrow"/>
              </a:rPr>
              <a:t>Cyclones</a:t>
            </a:r>
            <a:endParaRPr lang="es-ES" sz="1200" i="1" dirty="0">
              <a:latin typeface="Arial Narrow"/>
              <a:cs typeface="Arial Narrow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FD9E919-09F2-4779-8EB1-4B9D6B0258D6}"/>
              </a:ext>
            </a:extLst>
          </p:cNvPr>
          <p:cNvSpPr txBox="1"/>
          <p:nvPr/>
        </p:nvSpPr>
        <p:spPr>
          <a:xfrm>
            <a:off x="4092011" y="5685899"/>
            <a:ext cx="1438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latin typeface="Arial Narrow"/>
                <a:cs typeface="Arial Narrow"/>
              </a:rPr>
              <a:t>Tropical </a:t>
            </a:r>
            <a:r>
              <a:rPr lang="es-ES" sz="1200" i="1" dirty="0" err="1">
                <a:latin typeface="Arial Narrow"/>
                <a:cs typeface="Arial Narrow"/>
              </a:rPr>
              <a:t>Cyclones</a:t>
            </a:r>
            <a:endParaRPr lang="es-ES" sz="1200" i="1" dirty="0">
              <a:latin typeface="Arial Narrow"/>
              <a:cs typeface="Arial Narrow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819C727-C719-4896-B42F-B1D692F77A96}"/>
              </a:ext>
            </a:extLst>
          </p:cNvPr>
          <p:cNvSpPr txBox="1"/>
          <p:nvPr/>
        </p:nvSpPr>
        <p:spPr>
          <a:xfrm>
            <a:off x="4059449" y="4053000"/>
            <a:ext cx="1438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 err="1">
                <a:latin typeface="Arial Narrow"/>
                <a:cs typeface="Arial Narrow"/>
              </a:rPr>
              <a:t>Daily</a:t>
            </a:r>
            <a:r>
              <a:rPr lang="es-ES" sz="1200" i="1" dirty="0">
                <a:latin typeface="Arial Narrow"/>
                <a:cs typeface="Arial Narrow"/>
              </a:rPr>
              <a:t> </a:t>
            </a:r>
            <a:r>
              <a:rPr lang="es-ES" sz="1200" i="1" dirty="0" err="1">
                <a:latin typeface="Arial Narrow"/>
                <a:cs typeface="Arial Narrow"/>
              </a:rPr>
              <a:t>Weather</a:t>
            </a:r>
            <a:r>
              <a:rPr lang="es-ES" sz="1200" i="1" dirty="0">
                <a:latin typeface="Arial Narrow"/>
                <a:cs typeface="Arial Narrow"/>
              </a:rPr>
              <a:t> </a:t>
            </a:r>
            <a:r>
              <a:rPr lang="es-ES" sz="1200" i="1" dirty="0" err="1">
                <a:latin typeface="Arial Narrow"/>
                <a:cs typeface="Arial Narrow"/>
              </a:rPr>
              <a:t>Types</a:t>
            </a:r>
            <a:endParaRPr lang="es-ES" sz="1200" i="1" dirty="0">
              <a:latin typeface="Arial Narrow"/>
              <a:cs typeface="Arial Narrow"/>
            </a:endParaRPr>
          </a:p>
        </p:txBody>
      </p:sp>
      <p:sp>
        <p:nvSpPr>
          <p:cNvPr id="28" name="CuadroTexto 19">
            <a:extLst>
              <a:ext uri="{FF2B5EF4-FFF2-40B4-BE49-F238E27FC236}">
                <a16:creationId xmlns:a16="http://schemas.microsoft.com/office/drawing/2014/main" id="{81796AE5-C329-4A61-AA89-3D7AF93B6175}"/>
              </a:ext>
            </a:extLst>
          </p:cNvPr>
          <p:cNvSpPr txBox="1"/>
          <p:nvPr/>
        </p:nvSpPr>
        <p:spPr>
          <a:xfrm>
            <a:off x="5996001" y="5770431"/>
            <a:ext cx="12353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η</a:t>
            </a:r>
            <a:r>
              <a:rPr lang="en-US" baseline="-25000" dirty="0" err="1"/>
              <a:t>A</a:t>
            </a:r>
            <a:r>
              <a:rPr lang="en-US" sz="1800" dirty="0">
                <a:latin typeface="Arial Narrow"/>
                <a:cs typeface="Arial Narrow"/>
              </a:rPr>
              <a:t> 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BC5D199-CB7B-47EA-A8A3-18DF4BFF363E}"/>
              </a:ext>
            </a:extLst>
          </p:cNvPr>
          <p:cNvSpPr/>
          <p:nvPr/>
        </p:nvSpPr>
        <p:spPr>
          <a:xfrm>
            <a:off x="8055787" y="2908198"/>
            <a:ext cx="1943084" cy="33696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E47682C-5582-490E-9241-D562937B4590}"/>
              </a:ext>
            </a:extLst>
          </p:cNvPr>
          <p:cNvSpPr txBox="1"/>
          <p:nvPr/>
        </p:nvSpPr>
        <p:spPr>
          <a:xfrm>
            <a:off x="7967087" y="2595104"/>
            <a:ext cx="265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/>
                <a:ea typeface="Lucida Grande"/>
                <a:cs typeface="Arial"/>
              </a:rPr>
              <a:t>Hybrid Downscaling </a:t>
            </a:r>
            <a:endParaRPr lang="en-US" sz="1400" i="1" baseline="-25000" dirty="0">
              <a:latin typeface="Arial"/>
              <a:cs typeface="Arial"/>
            </a:endParaRPr>
          </a:p>
        </p:txBody>
      </p:sp>
      <p:sp>
        <p:nvSpPr>
          <p:cNvPr id="31" name="Flecha derecha 128">
            <a:extLst>
              <a:ext uri="{FF2B5EF4-FFF2-40B4-BE49-F238E27FC236}">
                <a16:creationId xmlns:a16="http://schemas.microsoft.com/office/drawing/2014/main" id="{79BA6FB9-7472-4DD9-BBA6-5965443A5CBA}"/>
              </a:ext>
            </a:extLst>
          </p:cNvPr>
          <p:cNvSpPr/>
          <p:nvPr/>
        </p:nvSpPr>
        <p:spPr>
          <a:xfrm>
            <a:off x="5439981" y="4368032"/>
            <a:ext cx="365800" cy="35681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 derecha 129">
            <a:extLst>
              <a:ext uri="{FF2B5EF4-FFF2-40B4-BE49-F238E27FC236}">
                <a16:creationId xmlns:a16="http://schemas.microsoft.com/office/drawing/2014/main" id="{F77E7442-0B5C-44CB-9DC6-FA3ED79C6F81}"/>
              </a:ext>
            </a:extLst>
          </p:cNvPr>
          <p:cNvSpPr/>
          <p:nvPr/>
        </p:nvSpPr>
        <p:spPr>
          <a:xfrm>
            <a:off x="7633941" y="4368032"/>
            <a:ext cx="365800" cy="35681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19">
            <a:extLst>
              <a:ext uri="{FF2B5EF4-FFF2-40B4-BE49-F238E27FC236}">
                <a16:creationId xmlns:a16="http://schemas.microsoft.com/office/drawing/2014/main" id="{FD369A02-93AD-4027-92E2-0163EDBD3BD4}"/>
              </a:ext>
            </a:extLst>
          </p:cNvPr>
          <p:cNvSpPr txBox="1"/>
          <p:nvPr/>
        </p:nvSpPr>
        <p:spPr>
          <a:xfrm>
            <a:off x="8122321" y="3009791"/>
            <a:ext cx="12353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Arial Narrow"/>
                <a:cs typeface="Arial Narrow"/>
              </a:rPr>
              <a:t>Selection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4" name="CuadroTexto 19">
            <a:extLst>
              <a:ext uri="{FF2B5EF4-FFF2-40B4-BE49-F238E27FC236}">
                <a16:creationId xmlns:a16="http://schemas.microsoft.com/office/drawing/2014/main" id="{AAB5F961-3BC2-4D89-B56C-4400B3065996}"/>
              </a:ext>
            </a:extLst>
          </p:cNvPr>
          <p:cNvSpPr txBox="1"/>
          <p:nvPr/>
        </p:nvSpPr>
        <p:spPr>
          <a:xfrm>
            <a:off x="8137795" y="3500244"/>
            <a:ext cx="168436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800" dirty="0">
                <a:latin typeface="Arial Narrow"/>
                <a:cs typeface="Arial Narrow"/>
              </a:rPr>
              <a:t>Dyn</a:t>
            </a:r>
            <a:r>
              <a:rPr lang="en-US" dirty="0">
                <a:latin typeface="Arial Narrow"/>
                <a:cs typeface="Arial Narrow"/>
              </a:rPr>
              <a:t>amic</a:t>
            </a:r>
            <a:r>
              <a:rPr lang="en-US" sz="1800" dirty="0">
                <a:latin typeface="Arial Narrow"/>
                <a:cs typeface="Arial Narrow"/>
              </a:rPr>
              <a:t> Downscaling (waves, tide, surge, IG waves, flooding)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E0768DBB-A19F-49D1-8AF6-FE93B3D7E956}"/>
              </a:ext>
            </a:extLst>
          </p:cNvPr>
          <p:cNvCxnSpPr/>
          <p:nvPr/>
        </p:nvCxnSpPr>
        <p:spPr>
          <a:xfrm>
            <a:off x="8881713" y="3379123"/>
            <a:ext cx="0" cy="2596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7A51A24D-C89C-45B2-BF43-5F733D52E9DF}"/>
              </a:ext>
            </a:extLst>
          </p:cNvPr>
          <p:cNvCxnSpPr/>
          <p:nvPr/>
        </p:nvCxnSpPr>
        <p:spPr>
          <a:xfrm>
            <a:off x="8881713" y="4850736"/>
            <a:ext cx="0" cy="2596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19">
            <a:extLst>
              <a:ext uri="{FF2B5EF4-FFF2-40B4-BE49-F238E27FC236}">
                <a16:creationId xmlns:a16="http://schemas.microsoft.com/office/drawing/2014/main" id="{B1316B5A-74F2-438E-87CA-1C7B429346BB}"/>
              </a:ext>
            </a:extLst>
          </p:cNvPr>
          <p:cNvSpPr txBox="1"/>
          <p:nvPr/>
        </p:nvSpPr>
        <p:spPr>
          <a:xfrm>
            <a:off x="8197231" y="5099567"/>
            <a:ext cx="12353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Arial Narrow"/>
                <a:cs typeface="Arial Narrow"/>
              </a:rPr>
              <a:t>Meta-model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8" name="CuadroTexto 19">
            <a:extLst>
              <a:ext uri="{FF2B5EF4-FFF2-40B4-BE49-F238E27FC236}">
                <a16:creationId xmlns:a16="http://schemas.microsoft.com/office/drawing/2014/main" id="{534D485F-7F9D-4722-B15A-E005C8EFE9B8}"/>
              </a:ext>
            </a:extLst>
          </p:cNvPr>
          <p:cNvSpPr txBox="1"/>
          <p:nvPr/>
        </p:nvSpPr>
        <p:spPr>
          <a:xfrm>
            <a:off x="8197230" y="5733616"/>
            <a:ext cx="16249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Arial Narrow"/>
                <a:cs typeface="Arial Narrow"/>
              </a:rPr>
              <a:t>Maps / Statistics</a:t>
            </a:r>
            <a:endParaRPr lang="en-US" sz="1800" dirty="0">
              <a:latin typeface="Arial Narrow"/>
              <a:cs typeface="Arial Narrow"/>
            </a:endParaRP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8F1016D3-0F3D-4FD1-8302-EE1CFCC11A04}"/>
              </a:ext>
            </a:extLst>
          </p:cNvPr>
          <p:cNvCxnSpPr/>
          <p:nvPr/>
        </p:nvCxnSpPr>
        <p:spPr>
          <a:xfrm>
            <a:off x="8875363" y="5495261"/>
            <a:ext cx="0" cy="2596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orma libre 153">
            <a:extLst>
              <a:ext uri="{FF2B5EF4-FFF2-40B4-BE49-F238E27FC236}">
                <a16:creationId xmlns:a16="http://schemas.microsoft.com/office/drawing/2014/main" id="{B5F4DA35-8163-4FFC-A266-F94E88DA41FD}"/>
              </a:ext>
            </a:extLst>
          </p:cNvPr>
          <p:cNvSpPr/>
          <p:nvPr/>
        </p:nvSpPr>
        <p:spPr>
          <a:xfrm>
            <a:off x="3011781" y="3098032"/>
            <a:ext cx="2984500" cy="635000"/>
          </a:xfrm>
          <a:custGeom>
            <a:avLst/>
            <a:gdLst>
              <a:gd name="connsiteX0" fmla="*/ 0 w 2984500"/>
              <a:gd name="connsiteY0" fmla="*/ 635000 h 635000"/>
              <a:gd name="connsiteX1" fmla="*/ 571500 w 2984500"/>
              <a:gd name="connsiteY1" fmla="*/ 15875 h 635000"/>
              <a:gd name="connsiteX2" fmla="*/ 2984500 w 298450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500" h="635000">
                <a:moveTo>
                  <a:pt x="0" y="635000"/>
                </a:moveTo>
                <a:lnTo>
                  <a:pt x="571500" y="15875"/>
                </a:lnTo>
                <a:lnTo>
                  <a:pt x="2984500" y="0"/>
                </a:lnTo>
              </a:path>
            </a:pathLst>
          </a:custGeom>
          <a:ln w="3175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6599D5C8-9E70-4A62-B9CA-2EF7576D4F13}"/>
              </a:ext>
            </a:extLst>
          </p:cNvPr>
          <p:cNvCxnSpPr>
            <a:stCxn id="2" idx="3"/>
            <a:endCxn id="40" idx="1"/>
          </p:cNvCxnSpPr>
          <p:nvPr/>
        </p:nvCxnSpPr>
        <p:spPr>
          <a:xfrm flipV="1">
            <a:off x="3000733" y="3113907"/>
            <a:ext cx="582548" cy="1469315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">
            <a:extLst>
              <a:ext uri="{FF2B5EF4-FFF2-40B4-BE49-F238E27FC236}">
                <a16:creationId xmlns:a16="http://schemas.microsoft.com/office/drawing/2014/main" id="{2D13D764-2C12-4D4E-98C3-CA0A6936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1" t="14652" b="29308"/>
          <a:stretch/>
        </p:blipFill>
        <p:spPr>
          <a:xfrm>
            <a:off x="4426807" y="477971"/>
            <a:ext cx="2757947" cy="1982801"/>
          </a:xfrm>
          <a:prstGeom prst="rect">
            <a:avLst/>
          </a:prstGeom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893802C1-94C6-4B37-8990-778F912FB4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5" t="4672" r="21936" b="6876"/>
          <a:stretch/>
        </p:blipFill>
        <p:spPr>
          <a:xfrm>
            <a:off x="1861616" y="394411"/>
            <a:ext cx="2190195" cy="2169916"/>
          </a:xfrm>
          <a:prstGeom prst="rect">
            <a:avLst/>
          </a:prstGeom>
        </p:spPr>
      </p:pic>
      <p:pic>
        <p:nvPicPr>
          <p:cNvPr id="44" name="Imagen 43" descr="Screen Shot 2017-08-27 at 16.53.49.png">
            <a:extLst>
              <a:ext uri="{FF2B5EF4-FFF2-40B4-BE49-F238E27FC236}">
                <a16:creationId xmlns:a16="http://schemas.microsoft.com/office/drawing/2014/main" id="{205AE18A-5942-4C8D-882E-DFA3E3E6D2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27" y="477971"/>
            <a:ext cx="2919471" cy="2016542"/>
          </a:xfrm>
          <a:prstGeom prst="rect">
            <a:avLst/>
          </a:prstGeom>
        </p:spPr>
      </p:pic>
      <p:sp>
        <p:nvSpPr>
          <p:cNvPr id="45" name="TextBox 46">
            <a:extLst>
              <a:ext uri="{FF2B5EF4-FFF2-40B4-BE49-F238E27FC236}">
                <a16:creationId xmlns:a16="http://schemas.microsoft.com/office/drawing/2014/main" id="{F21BFFDB-D206-4CDC-95CD-4B2E1ADB2BF9}"/>
              </a:ext>
            </a:extLst>
          </p:cNvPr>
          <p:cNvSpPr txBox="1"/>
          <p:nvPr/>
        </p:nvSpPr>
        <p:spPr>
          <a:xfrm>
            <a:off x="10170716" y="6184490"/>
            <a:ext cx="26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8001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Conector recto de flecha 498">
            <a:extLst>
              <a:ext uri="{FF2B5EF4-FFF2-40B4-BE49-F238E27FC236}">
                <a16:creationId xmlns:a16="http://schemas.microsoft.com/office/drawing/2014/main" id="{BB9FD7F9-819B-4CE8-9AF2-07D0E68C52CC}"/>
              </a:ext>
            </a:extLst>
          </p:cNvPr>
          <p:cNvCxnSpPr>
            <a:cxnSpLocks/>
            <a:stCxn id="146" idx="3"/>
            <a:endCxn id="382" idx="1"/>
          </p:cNvCxnSpPr>
          <p:nvPr/>
        </p:nvCxnSpPr>
        <p:spPr>
          <a:xfrm flipV="1">
            <a:off x="9458788" y="2033358"/>
            <a:ext cx="1128958" cy="2332977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Conector recto de flecha 664">
            <a:extLst>
              <a:ext uri="{FF2B5EF4-FFF2-40B4-BE49-F238E27FC236}">
                <a16:creationId xmlns:a16="http://schemas.microsoft.com/office/drawing/2014/main" id="{D88192C8-D184-41CF-9403-D15FFF18C150}"/>
              </a:ext>
            </a:extLst>
          </p:cNvPr>
          <p:cNvCxnSpPr>
            <a:cxnSpLocks/>
            <a:stCxn id="148" idx="3"/>
            <a:endCxn id="382" idx="1"/>
          </p:cNvCxnSpPr>
          <p:nvPr/>
        </p:nvCxnSpPr>
        <p:spPr>
          <a:xfrm flipV="1">
            <a:off x="8202935" y="2033358"/>
            <a:ext cx="2384811" cy="285758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Conector recto de flecha 667">
            <a:extLst>
              <a:ext uri="{FF2B5EF4-FFF2-40B4-BE49-F238E27FC236}">
                <a16:creationId xmlns:a16="http://schemas.microsoft.com/office/drawing/2014/main" id="{B1CC3DD2-2922-440F-9D13-70B4AA08764E}"/>
              </a:ext>
            </a:extLst>
          </p:cNvPr>
          <p:cNvCxnSpPr>
            <a:cxnSpLocks/>
            <a:stCxn id="149" idx="3"/>
            <a:endCxn id="382" idx="1"/>
          </p:cNvCxnSpPr>
          <p:nvPr/>
        </p:nvCxnSpPr>
        <p:spPr>
          <a:xfrm flipV="1">
            <a:off x="8102355" y="2033358"/>
            <a:ext cx="2485391" cy="3241274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Conector recto de flecha 583">
            <a:extLst>
              <a:ext uri="{FF2B5EF4-FFF2-40B4-BE49-F238E27FC236}">
                <a16:creationId xmlns:a16="http://schemas.microsoft.com/office/drawing/2014/main" id="{AA262AD6-D341-4821-B38B-4CD26EC4FC92}"/>
              </a:ext>
            </a:extLst>
          </p:cNvPr>
          <p:cNvCxnSpPr>
            <a:cxnSpLocks/>
            <a:stCxn id="579" idx="3"/>
            <a:endCxn id="565" idx="1"/>
          </p:cNvCxnSpPr>
          <p:nvPr/>
        </p:nvCxnSpPr>
        <p:spPr>
          <a:xfrm flipV="1">
            <a:off x="9018002" y="3591988"/>
            <a:ext cx="1634804" cy="286132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Conector recto de flecha 574">
            <a:extLst>
              <a:ext uri="{FF2B5EF4-FFF2-40B4-BE49-F238E27FC236}">
                <a16:creationId xmlns:a16="http://schemas.microsoft.com/office/drawing/2014/main" id="{E6FCE02C-F64A-4EE1-8F93-B6FD2D84D202}"/>
              </a:ext>
            </a:extLst>
          </p:cNvPr>
          <p:cNvCxnSpPr>
            <a:cxnSpLocks/>
            <a:stCxn id="199" idx="3"/>
            <a:endCxn id="574" idx="1"/>
          </p:cNvCxnSpPr>
          <p:nvPr/>
        </p:nvCxnSpPr>
        <p:spPr>
          <a:xfrm>
            <a:off x="5151464" y="5808046"/>
            <a:ext cx="1208555" cy="6574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Conector recto de flecha 481">
            <a:extLst>
              <a:ext uri="{FF2B5EF4-FFF2-40B4-BE49-F238E27FC236}">
                <a16:creationId xmlns:a16="http://schemas.microsoft.com/office/drawing/2014/main" id="{F598D554-76A1-451A-AE69-7E904DA8F81D}"/>
              </a:ext>
            </a:extLst>
          </p:cNvPr>
          <p:cNvCxnSpPr>
            <a:cxnSpLocks/>
            <a:stCxn id="123" idx="3"/>
            <a:endCxn id="382" idx="1"/>
          </p:cNvCxnSpPr>
          <p:nvPr/>
        </p:nvCxnSpPr>
        <p:spPr>
          <a:xfrm flipV="1">
            <a:off x="6406905" y="2033358"/>
            <a:ext cx="4180841" cy="136227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Conector recto de flecha 409">
            <a:extLst>
              <a:ext uri="{FF2B5EF4-FFF2-40B4-BE49-F238E27FC236}">
                <a16:creationId xmlns:a16="http://schemas.microsoft.com/office/drawing/2014/main" id="{4880EAD0-1951-4AED-8083-B70F8DC3D6D8}"/>
              </a:ext>
            </a:extLst>
          </p:cNvPr>
          <p:cNvCxnSpPr>
            <a:cxnSpLocks/>
            <a:stCxn id="140" idx="3"/>
            <a:endCxn id="382" idx="1"/>
          </p:cNvCxnSpPr>
          <p:nvPr/>
        </p:nvCxnSpPr>
        <p:spPr>
          <a:xfrm flipV="1">
            <a:off x="5769395" y="2033358"/>
            <a:ext cx="4818351" cy="180065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Conector recto de flecha 466">
            <a:extLst>
              <a:ext uri="{FF2B5EF4-FFF2-40B4-BE49-F238E27FC236}">
                <a16:creationId xmlns:a16="http://schemas.microsoft.com/office/drawing/2014/main" id="{31DACA2C-9D1E-4566-A99E-4A9D53E35DD3}"/>
              </a:ext>
            </a:extLst>
          </p:cNvPr>
          <p:cNvCxnSpPr>
            <a:cxnSpLocks/>
            <a:stCxn id="462" idx="3"/>
            <a:endCxn id="382" idx="1"/>
          </p:cNvCxnSpPr>
          <p:nvPr/>
        </p:nvCxnSpPr>
        <p:spPr>
          <a:xfrm flipV="1">
            <a:off x="7003575" y="2033358"/>
            <a:ext cx="3584171" cy="734335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cto de flecha 263">
            <a:extLst>
              <a:ext uri="{FF2B5EF4-FFF2-40B4-BE49-F238E27FC236}">
                <a16:creationId xmlns:a16="http://schemas.microsoft.com/office/drawing/2014/main" id="{DDDEE407-7061-4919-A7BF-EED7370544B3}"/>
              </a:ext>
            </a:extLst>
          </p:cNvPr>
          <p:cNvCxnSpPr>
            <a:cxnSpLocks/>
            <a:stCxn id="22" idx="3"/>
            <a:endCxn id="249" idx="1"/>
          </p:cNvCxnSpPr>
          <p:nvPr/>
        </p:nvCxnSpPr>
        <p:spPr>
          <a:xfrm flipV="1">
            <a:off x="4270576" y="685660"/>
            <a:ext cx="3169574" cy="36175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Conector recto de flecha 363">
            <a:extLst>
              <a:ext uri="{FF2B5EF4-FFF2-40B4-BE49-F238E27FC236}">
                <a16:creationId xmlns:a16="http://schemas.microsoft.com/office/drawing/2014/main" id="{0AEA5099-DB6E-4E9C-A6CA-A6A916A48FA8}"/>
              </a:ext>
            </a:extLst>
          </p:cNvPr>
          <p:cNvCxnSpPr>
            <a:cxnSpLocks/>
            <a:stCxn id="250" idx="2"/>
            <a:endCxn id="363" idx="0"/>
          </p:cNvCxnSpPr>
          <p:nvPr/>
        </p:nvCxnSpPr>
        <p:spPr>
          <a:xfrm flipH="1">
            <a:off x="9100692" y="959163"/>
            <a:ext cx="183421" cy="475038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ector recto de flecha 320">
            <a:extLst>
              <a:ext uri="{FF2B5EF4-FFF2-40B4-BE49-F238E27FC236}">
                <a16:creationId xmlns:a16="http://schemas.microsoft.com/office/drawing/2014/main" id="{F7307BA0-EADA-499D-81AA-B0BB4F005FF1}"/>
              </a:ext>
            </a:extLst>
          </p:cNvPr>
          <p:cNvCxnSpPr>
            <a:cxnSpLocks/>
            <a:stCxn id="250" idx="2"/>
            <a:endCxn id="327" idx="0"/>
          </p:cNvCxnSpPr>
          <p:nvPr/>
        </p:nvCxnSpPr>
        <p:spPr>
          <a:xfrm flipH="1">
            <a:off x="7493631" y="959163"/>
            <a:ext cx="1790482" cy="21429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cto de flecha 222">
            <a:extLst>
              <a:ext uri="{FF2B5EF4-FFF2-40B4-BE49-F238E27FC236}">
                <a16:creationId xmlns:a16="http://schemas.microsoft.com/office/drawing/2014/main" id="{F49CD46D-D7AE-435A-B46E-D95A1436A748}"/>
              </a:ext>
            </a:extLst>
          </p:cNvPr>
          <p:cNvCxnSpPr>
            <a:cxnSpLocks/>
            <a:stCxn id="21" idx="3"/>
            <a:endCxn id="226" idx="1"/>
          </p:cNvCxnSpPr>
          <p:nvPr/>
        </p:nvCxnSpPr>
        <p:spPr>
          <a:xfrm>
            <a:off x="3727236" y="620773"/>
            <a:ext cx="2298819" cy="511500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cto de flecha 208">
            <a:extLst>
              <a:ext uri="{FF2B5EF4-FFF2-40B4-BE49-F238E27FC236}">
                <a16:creationId xmlns:a16="http://schemas.microsoft.com/office/drawing/2014/main" id="{8134CA3F-007D-4351-B786-836041BABFE4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 flipV="1">
            <a:off x="3413760" y="5524196"/>
            <a:ext cx="1534551" cy="22071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cto de flecha 203">
            <a:extLst>
              <a:ext uri="{FF2B5EF4-FFF2-40B4-BE49-F238E27FC236}">
                <a16:creationId xmlns:a16="http://schemas.microsoft.com/office/drawing/2014/main" id="{BD728B8B-78FF-4C9B-8899-7B25ABFBBA08}"/>
              </a:ext>
            </a:extLst>
          </p:cNvPr>
          <p:cNvCxnSpPr>
            <a:cxnSpLocks/>
            <a:stCxn id="197" idx="3"/>
            <a:endCxn id="200" idx="1"/>
          </p:cNvCxnSpPr>
          <p:nvPr/>
        </p:nvCxnSpPr>
        <p:spPr>
          <a:xfrm>
            <a:off x="3413760" y="5744910"/>
            <a:ext cx="1515399" cy="39663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36685811-5E35-484F-9EEA-399E1CBD0728}"/>
              </a:ext>
            </a:extLst>
          </p:cNvPr>
          <p:cNvSpPr/>
          <p:nvPr/>
        </p:nvSpPr>
        <p:spPr>
          <a:xfrm>
            <a:off x="602972" y="412904"/>
            <a:ext cx="589721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SST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E3F37A5-3A92-4800-B91F-131FCC645F8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192693" y="606251"/>
            <a:ext cx="424400" cy="12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D67C722-B667-473D-BE31-501986B9D825}"/>
              </a:ext>
            </a:extLst>
          </p:cNvPr>
          <p:cNvSpPr/>
          <p:nvPr/>
        </p:nvSpPr>
        <p:spPr>
          <a:xfrm>
            <a:off x="1617093" y="412782"/>
            <a:ext cx="965454" cy="38693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ANNUAL PREDICTOR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2444081-B258-464B-ADC3-DE5D26DDDAD9}"/>
              </a:ext>
            </a:extLst>
          </p:cNvPr>
          <p:cNvSpPr/>
          <p:nvPr/>
        </p:nvSpPr>
        <p:spPr>
          <a:xfrm>
            <a:off x="3006947" y="134182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6 AWT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9FDFFC0-0DBB-49DD-95D0-DC4D33A157A8}"/>
              </a:ext>
            </a:extLst>
          </p:cNvPr>
          <p:cNvSpPr/>
          <p:nvPr/>
        </p:nvSpPr>
        <p:spPr>
          <a:xfrm>
            <a:off x="3006947" y="481412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PCs</a:t>
            </a:r>
            <a:r>
              <a:rPr lang="es-ES" sz="1100" b="1" dirty="0">
                <a:solidFill>
                  <a:srgbClr val="1F6BBF"/>
                </a:solidFill>
              </a:rPr>
              <a:t> AWT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C885318-6728-4D1C-BE91-52C326FA104A}"/>
              </a:ext>
            </a:extLst>
          </p:cNvPr>
          <p:cNvSpPr/>
          <p:nvPr/>
        </p:nvSpPr>
        <p:spPr>
          <a:xfrm>
            <a:off x="3006947" y="908056"/>
            <a:ext cx="126362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PCs</a:t>
            </a:r>
            <a:r>
              <a:rPr lang="es-ES" sz="1100" b="1" dirty="0">
                <a:solidFill>
                  <a:srgbClr val="1F6BBF"/>
                </a:solidFill>
              </a:rPr>
              <a:t> SIMULATIONS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96693E8-34E8-426A-8C34-63EA7C654906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 flipV="1">
            <a:off x="2582547" y="273543"/>
            <a:ext cx="424400" cy="33270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2693239-2544-468B-85C7-13B1D1D1CDF3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2582547" y="606251"/>
            <a:ext cx="424400" cy="1452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A0D7519-1BC8-4731-84CD-91FC83EB5FC8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2582547" y="606251"/>
            <a:ext cx="424400" cy="44116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46A4AAA8-36AA-4E59-87AB-3D21AC6FE50B}"/>
              </a:ext>
            </a:extLst>
          </p:cNvPr>
          <p:cNvSpPr/>
          <p:nvPr/>
        </p:nvSpPr>
        <p:spPr>
          <a:xfrm>
            <a:off x="602973" y="1279465"/>
            <a:ext cx="589721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MJO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8231ABB6-F855-4B3B-A518-8866D39EEEB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192694" y="1451049"/>
            <a:ext cx="1029708" cy="2188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7826127-367D-4A0B-8992-6DDC0EBC2DEC}"/>
              </a:ext>
            </a:extLst>
          </p:cNvPr>
          <p:cNvSpPr/>
          <p:nvPr/>
        </p:nvSpPr>
        <p:spPr>
          <a:xfrm>
            <a:off x="2222402" y="1311688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PCs</a:t>
            </a:r>
            <a:r>
              <a:rPr lang="es-ES" sz="1100" b="1" dirty="0">
                <a:solidFill>
                  <a:srgbClr val="1F6BBF"/>
                </a:solidFill>
              </a:rPr>
              <a:t> MJO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84B1656E-7F0D-454F-8B6E-AB5A79299A7E}"/>
              </a:ext>
            </a:extLst>
          </p:cNvPr>
          <p:cNvSpPr/>
          <p:nvPr/>
        </p:nvSpPr>
        <p:spPr>
          <a:xfrm>
            <a:off x="602972" y="1891016"/>
            <a:ext cx="589721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SLP</a:t>
            </a:r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984E04F0-260F-407F-AE67-7B70C50B3A30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 flipV="1">
            <a:off x="1192693" y="1930379"/>
            <a:ext cx="490932" cy="15410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41A49C46-0E49-4B4E-94C0-74A3856D7943}"/>
              </a:ext>
            </a:extLst>
          </p:cNvPr>
          <p:cNvSpPr/>
          <p:nvPr/>
        </p:nvSpPr>
        <p:spPr>
          <a:xfrm>
            <a:off x="1683625" y="1791018"/>
            <a:ext cx="1323325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ESTELA (“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Optimal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”)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FA9C5E5C-A19D-4B1E-8B5D-13F96059A524}"/>
              </a:ext>
            </a:extLst>
          </p:cNvPr>
          <p:cNvSpPr/>
          <p:nvPr/>
        </p:nvSpPr>
        <p:spPr>
          <a:xfrm>
            <a:off x="1683624" y="2177955"/>
            <a:ext cx="132332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NO ESTELA</a:t>
            </a:r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2E8FA347-E6B2-42FE-9FFA-685845B77379}"/>
              </a:ext>
            </a:extLst>
          </p:cNvPr>
          <p:cNvCxnSpPr>
            <a:cxnSpLocks/>
            <a:stCxn id="56" idx="3"/>
            <a:endCxn id="64" idx="1"/>
          </p:cNvCxnSpPr>
          <p:nvPr/>
        </p:nvCxnSpPr>
        <p:spPr>
          <a:xfrm>
            <a:off x="1192693" y="2084485"/>
            <a:ext cx="490931" cy="2180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B49336C0-4C3D-4A13-B5F1-BDF0DB805838}"/>
              </a:ext>
            </a:extLst>
          </p:cNvPr>
          <p:cNvSpPr/>
          <p:nvPr/>
        </p:nvSpPr>
        <p:spPr>
          <a:xfrm>
            <a:off x="3349410" y="1949473"/>
            <a:ext cx="924720" cy="34513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DAILY </a:t>
            </a:r>
          </a:p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PREDICTOR</a:t>
            </a:r>
          </a:p>
        </p:txBody>
      </p: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89C352D6-7739-41B0-B618-D7255A764319}"/>
              </a:ext>
            </a:extLst>
          </p:cNvPr>
          <p:cNvCxnSpPr>
            <a:cxnSpLocks/>
            <a:stCxn id="60" idx="3"/>
            <a:endCxn id="69" idx="1"/>
          </p:cNvCxnSpPr>
          <p:nvPr/>
        </p:nvCxnSpPr>
        <p:spPr>
          <a:xfrm>
            <a:off x="3006950" y="1930379"/>
            <a:ext cx="342460" cy="19166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77A754AA-F2DF-4D53-AFAB-204894D5E145}"/>
              </a:ext>
            </a:extLst>
          </p:cNvPr>
          <p:cNvCxnSpPr>
            <a:cxnSpLocks/>
            <a:stCxn id="64" idx="3"/>
            <a:endCxn id="69" idx="1"/>
          </p:cNvCxnSpPr>
          <p:nvPr/>
        </p:nvCxnSpPr>
        <p:spPr>
          <a:xfrm flipV="1">
            <a:off x="3006949" y="2122043"/>
            <a:ext cx="342461" cy="18052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9DD310F2-B9AF-4404-8D7B-DBEFEBF234BF}"/>
              </a:ext>
            </a:extLst>
          </p:cNvPr>
          <p:cNvCxnSpPr>
            <a:cxnSpLocks/>
            <a:stCxn id="69" idx="3"/>
            <a:endCxn id="91" idx="1"/>
          </p:cNvCxnSpPr>
          <p:nvPr/>
        </p:nvCxnSpPr>
        <p:spPr>
          <a:xfrm flipV="1">
            <a:off x="4274130" y="2119330"/>
            <a:ext cx="342460" cy="271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90">
            <a:extLst>
              <a:ext uri="{FF2B5EF4-FFF2-40B4-BE49-F238E27FC236}">
                <a16:creationId xmlns:a16="http://schemas.microsoft.com/office/drawing/2014/main" id="{DB89FC3F-13CC-4C12-B3D3-8ED125F00F6F}"/>
              </a:ext>
            </a:extLst>
          </p:cNvPr>
          <p:cNvSpPr/>
          <p:nvPr/>
        </p:nvSpPr>
        <p:spPr>
          <a:xfrm>
            <a:off x="4616590" y="1979969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36 DWT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F1828C0C-D090-4FFF-A652-04F2D655746F}"/>
              </a:ext>
            </a:extLst>
          </p:cNvPr>
          <p:cNvSpPr/>
          <p:nvPr/>
        </p:nvSpPr>
        <p:spPr>
          <a:xfrm>
            <a:off x="424063" y="3205051"/>
            <a:ext cx="947538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HISTORICAL </a:t>
            </a:r>
            <a:r>
              <a:rPr lang="es-ES" sz="1100" b="1" dirty="0" err="1">
                <a:solidFill>
                  <a:srgbClr val="B42A86"/>
                </a:solidFill>
              </a:rPr>
              <a:t>TCs</a:t>
            </a:r>
            <a:r>
              <a:rPr lang="es-ES" sz="1100" b="1" dirty="0">
                <a:solidFill>
                  <a:srgbClr val="B42A86"/>
                </a:solidFill>
              </a:rPr>
              <a:t> (</a:t>
            </a:r>
            <a:r>
              <a:rPr lang="es-ES" sz="1100" b="1" dirty="0" err="1">
                <a:solidFill>
                  <a:srgbClr val="B42A86"/>
                </a:solidFill>
              </a:rPr>
              <a:t>IBtrACS</a:t>
            </a:r>
            <a:r>
              <a:rPr lang="es-ES" sz="1100" b="1" dirty="0">
                <a:solidFill>
                  <a:srgbClr val="B42A86"/>
                </a:solidFill>
              </a:rPr>
              <a:t>)</a:t>
            </a:r>
          </a:p>
        </p:txBody>
      </p: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8C5BD98C-DA35-45BC-B2DA-01CAA2AC1671}"/>
              </a:ext>
            </a:extLst>
          </p:cNvPr>
          <p:cNvCxnSpPr>
            <a:cxnSpLocks/>
            <a:stCxn id="105" idx="3"/>
            <a:endCxn id="109" idx="1"/>
          </p:cNvCxnSpPr>
          <p:nvPr/>
        </p:nvCxnSpPr>
        <p:spPr>
          <a:xfrm flipV="1">
            <a:off x="1371601" y="3392824"/>
            <a:ext cx="1330877" cy="56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B2F4A5BA-842B-4A9A-B7B9-1486C9095A1A}"/>
              </a:ext>
            </a:extLst>
          </p:cNvPr>
          <p:cNvSpPr/>
          <p:nvPr/>
        </p:nvSpPr>
        <p:spPr>
          <a:xfrm>
            <a:off x="2702478" y="3268207"/>
            <a:ext cx="740749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TCs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R=14</a:t>
            </a:r>
          </a:p>
        </p:txBody>
      </p:sp>
      <p:cxnSp>
        <p:nvCxnSpPr>
          <p:cNvPr id="110" name="Conector recto de flecha 109">
            <a:extLst>
              <a:ext uri="{FF2B5EF4-FFF2-40B4-BE49-F238E27FC236}">
                <a16:creationId xmlns:a16="http://schemas.microsoft.com/office/drawing/2014/main" id="{02EBAFD7-A0E5-4D15-9352-7DD1D8532700}"/>
              </a:ext>
            </a:extLst>
          </p:cNvPr>
          <p:cNvCxnSpPr>
            <a:cxnSpLocks/>
            <a:stCxn id="109" idx="3"/>
            <a:endCxn id="117" idx="1"/>
          </p:cNvCxnSpPr>
          <p:nvPr/>
        </p:nvCxnSpPr>
        <p:spPr>
          <a:xfrm>
            <a:off x="3443227" y="3392824"/>
            <a:ext cx="1008304" cy="281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FE6B1449-E7BE-40F0-AADE-2064BB422DB3}"/>
              </a:ext>
            </a:extLst>
          </p:cNvPr>
          <p:cNvCxnSpPr>
            <a:cxnSpLocks/>
            <a:stCxn id="91" idx="2"/>
            <a:endCxn id="117" idx="0"/>
          </p:cNvCxnSpPr>
          <p:nvPr/>
        </p:nvCxnSpPr>
        <p:spPr>
          <a:xfrm flipH="1">
            <a:off x="4976734" y="2258691"/>
            <a:ext cx="1" cy="101232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DB86310C-EC10-406B-BDB5-EFF6E5A19A85}"/>
              </a:ext>
            </a:extLst>
          </p:cNvPr>
          <p:cNvSpPr/>
          <p:nvPr/>
        </p:nvSpPr>
        <p:spPr>
          <a:xfrm>
            <a:off x="4451531" y="3271020"/>
            <a:ext cx="1050406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MODIFY DWT</a:t>
            </a: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3E42C037-1FD7-48E8-B505-4A0E838D144A}"/>
              </a:ext>
            </a:extLst>
          </p:cNvPr>
          <p:cNvSpPr/>
          <p:nvPr/>
        </p:nvSpPr>
        <p:spPr>
          <a:xfrm>
            <a:off x="5686616" y="3256275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42 DWT</a:t>
            </a:r>
          </a:p>
        </p:txBody>
      </p: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A6B0F639-91E3-4D60-A54D-5083AF790EAB}"/>
              </a:ext>
            </a:extLst>
          </p:cNvPr>
          <p:cNvCxnSpPr>
            <a:cxnSpLocks/>
            <a:stCxn id="117" idx="3"/>
            <a:endCxn id="123" idx="1"/>
          </p:cNvCxnSpPr>
          <p:nvPr/>
        </p:nvCxnSpPr>
        <p:spPr>
          <a:xfrm flipV="1">
            <a:off x="5501937" y="3395636"/>
            <a:ext cx="184679" cy="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54A29025-90F0-4BF7-B152-576DF505D18A}"/>
              </a:ext>
            </a:extLst>
          </p:cNvPr>
          <p:cNvSpPr/>
          <p:nvPr/>
        </p:nvSpPr>
        <p:spPr>
          <a:xfrm>
            <a:off x="396874" y="3785457"/>
            <a:ext cx="1041284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SYNTHETIC </a:t>
            </a:r>
            <a:r>
              <a:rPr lang="es-ES" sz="1100" b="1" dirty="0" err="1">
                <a:solidFill>
                  <a:srgbClr val="B42A86"/>
                </a:solidFill>
              </a:rPr>
              <a:t>TCs</a:t>
            </a:r>
            <a:r>
              <a:rPr lang="es-ES" sz="1100" b="1" dirty="0">
                <a:solidFill>
                  <a:srgbClr val="B42A86"/>
                </a:solidFill>
              </a:rPr>
              <a:t> (NAKAJO)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4DAEA645-D47F-456A-AEC2-5896AAFD4CEB}"/>
              </a:ext>
            </a:extLst>
          </p:cNvPr>
          <p:cNvSpPr/>
          <p:nvPr/>
        </p:nvSpPr>
        <p:spPr>
          <a:xfrm>
            <a:off x="1843883" y="3690273"/>
            <a:ext cx="1569877" cy="28865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Probabilities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R=14 r=4</a:t>
            </a: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F1E7619-111A-4C32-992A-CA953B6B40FB}"/>
              </a:ext>
            </a:extLst>
          </p:cNvPr>
          <p:cNvSpPr/>
          <p:nvPr/>
        </p:nvSpPr>
        <p:spPr>
          <a:xfrm>
            <a:off x="1843883" y="4202934"/>
            <a:ext cx="174791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Parameterize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tracks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+ MDA</a:t>
            </a:r>
          </a:p>
        </p:txBody>
      </p: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5B8BB7E2-00CD-4826-92F4-2C3F84002389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438158" y="3834599"/>
            <a:ext cx="405725" cy="14432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de flecha 136">
            <a:extLst>
              <a:ext uri="{FF2B5EF4-FFF2-40B4-BE49-F238E27FC236}">
                <a16:creationId xmlns:a16="http://schemas.microsoft.com/office/drawing/2014/main" id="{BA63C3C7-95C5-41F1-9727-084B902447E4}"/>
              </a:ext>
            </a:extLst>
          </p:cNvPr>
          <p:cNvCxnSpPr>
            <a:cxnSpLocks/>
            <a:stCxn id="131" idx="3"/>
            <a:endCxn id="133" idx="1"/>
          </p:cNvCxnSpPr>
          <p:nvPr/>
        </p:nvCxnSpPr>
        <p:spPr>
          <a:xfrm>
            <a:off x="1438158" y="3978926"/>
            <a:ext cx="405725" cy="34862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39615D1E-9697-4706-8881-A77663D209C9}"/>
              </a:ext>
            </a:extLst>
          </p:cNvPr>
          <p:cNvSpPr/>
          <p:nvPr/>
        </p:nvSpPr>
        <p:spPr>
          <a:xfrm>
            <a:off x="3822331" y="3697634"/>
            <a:ext cx="1947064" cy="27274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TCs</a:t>
            </a:r>
            <a:r>
              <a:rPr lang="es-ES" sz="1100" b="1" dirty="0">
                <a:solidFill>
                  <a:srgbClr val="1F6BBF"/>
                </a:solidFill>
              </a:rPr>
              <a:t> PROBABILITY MATRIX</a:t>
            </a:r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FF4EC106-8D81-44E0-9759-00875C1972CA}"/>
              </a:ext>
            </a:extLst>
          </p:cNvPr>
          <p:cNvSpPr/>
          <p:nvPr/>
        </p:nvSpPr>
        <p:spPr>
          <a:xfrm>
            <a:off x="3686681" y="4199577"/>
            <a:ext cx="1429802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SELECTION OF </a:t>
            </a:r>
            <a:r>
              <a:rPr lang="es-ES" sz="1100" b="1" dirty="0" err="1">
                <a:solidFill>
                  <a:srgbClr val="1F6BBF"/>
                </a:solidFill>
              </a:rPr>
              <a:t>TCs</a:t>
            </a:r>
            <a:r>
              <a:rPr lang="es-ES" sz="1100" b="1" dirty="0">
                <a:solidFill>
                  <a:srgbClr val="1F6BBF"/>
                </a:solidFill>
              </a:rPr>
              <a:t> TO SIMULATE</a:t>
            </a:r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018D88B1-55D3-4AAB-98DC-C3EE32E2FF69}"/>
              </a:ext>
            </a:extLst>
          </p:cNvPr>
          <p:cNvSpPr/>
          <p:nvPr/>
        </p:nvSpPr>
        <p:spPr>
          <a:xfrm>
            <a:off x="7440150" y="4246023"/>
            <a:ext cx="484287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RBF</a:t>
            </a:r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BA337130-FD9A-4D46-95B8-120DF21D12E9}"/>
              </a:ext>
            </a:extLst>
          </p:cNvPr>
          <p:cNvSpPr/>
          <p:nvPr/>
        </p:nvSpPr>
        <p:spPr>
          <a:xfrm>
            <a:off x="5219185" y="4207693"/>
            <a:ext cx="934861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SIMULATION</a:t>
            </a:r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36F6895F-94AF-4E96-88BD-A2590393A974}"/>
              </a:ext>
            </a:extLst>
          </p:cNvPr>
          <p:cNvSpPr/>
          <p:nvPr/>
        </p:nvSpPr>
        <p:spPr>
          <a:xfrm>
            <a:off x="8099171" y="4100794"/>
            <a:ext cx="1359617" cy="53108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WAVES+SS+MU RECONSTRUCTION</a:t>
            </a:r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A0D8B5EF-C72F-4777-AE1D-5F9A56249529}"/>
              </a:ext>
            </a:extLst>
          </p:cNvPr>
          <p:cNvSpPr/>
          <p:nvPr/>
        </p:nvSpPr>
        <p:spPr>
          <a:xfrm>
            <a:off x="6291623" y="4178610"/>
            <a:ext cx="1041284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WAVES+SS RESULTS</a:t>
            </a:r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9D09A191-6B7A-44A7-AB88-DD280503DDA5}"/>
              </a:ext>
            </a:extLst>
          </p:cNvPr>
          <p:cNvSpPr/>
          <p:nvPr/>
        </p:nvSpPr>
        <p:spPr>
          <a:xfrm>
            <a:off x="7161651" y="4766329"/>
            <a:ext cx="1041284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MU, TAU=0.5</a:t>
            </a:r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90B1A3B7-A731-4340-BA48-514285CF393E}"/>
              </a:ext>
            </a:extLst>
          </p:cNvPr>
          <p:cNvSpPr/>
          <p:nvPr/>
        </p:nvSpPr>
        <p:spPr>
          <a:xfrm>
            <a:off x="7280720" y="5150015"/>
            <a:ext cx="82163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MU, TAU</a:t>
            </a:r>
          </a:p>
        </p:txBody>
      </p:sp>
      <p:cxnSp>
        <p:nvCxnSpPr>
          <p:cNvPr id="150" name="Conector recto de flecha 149">
            <a:extLst>
              <a:ext uri="{FF2B5EF4-FFF2-40B4-BE49-F238E27FC236}">
                <a16:creationId xmlns:a16="http://schemas.microsoft.com/office/drawing/2014/main" id="{1DB0AE46-86B4-415C-B66A-7340CCCE9200}"/>
              </a:ext>
            </a:extLst>
          </p:cNvPr>
          <p:cNvCxnSpPr>
            <a:cxnSpLocks/>
            <a:stCxn id="132" idx="3"/>
            <a:endCxn id="140" idx="1"/>
          </p:cNvCxnSpPr>
          <p:nvPr/>
        </p:nvCxnSpPr>
        <p:spPr>
          <a:xfrm flipV="1">
            <a:off x="3413760" y="3834008"/>
            <a:ext cx="408571" cy="59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0A6C13A6-A5F1-47D2-98F8-454C2662AE1D}"/>
              </a:ext>
            </a:extLst>
          </p:cNvPr>
          <p:cNvCxnSpPr>
            <a:cxnSpLocks/>
            <a:stCxn id="133" idx="3"/>
            <a:endCxn id="141" idx="1"/>
          </p:cNvCxnSpPr>
          <p:nvPr/>
        </p:nvCxnSpPr>
        <p:spPr>
          <a:xfrm>
            <a:off x="3591798" y="4327551"/>
            <a:ext cx="94883" cy="3497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9C4807CE-CADA-49BE-93EB-8388C285F608}"/>
              </a:ext>
            </a:extLst>
          </p:cNvPr>
          <p:cNvCxnSpPr>
            <a:cxnSpLocks/>
            <a:stCxn id="141" idx="3"/>
            <a:endCxn id="145" idx="1"/>
          </p:cNvCxnSpPr>
          <p:nvPr/>
        </p:nvCxnSpPr>
        <p:spPr>
          <a:xfrm>
            <a:off x="5116483" y="4362524"/>
            <a:ext cx="102702" cy="811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de flecha 158">
            <a:extLst>
              <a:ext uri="{FF2B5EF4-FFF2-40B4-BE49-F238E27FC236}">
                <a16:creationId xmlns:a16="http://schemas.microsoft.com/office/drawing/2014/main" id="{8CC7EB79-D210-472F-963D-C06DDFFE914D}"/>
              </a:ext>
            </a:extLst>
          </p:cNvPr>
          <p:cNvCxnSpPr>
            <a:cxnSpLocks/>
            <a:stCxn id="145" idx="3"/>
            <a:endCxn id="147" idx="1"/>
          </p:cNvCxnSpPr>
          <p:nvPr/>
        </p:nvCxnSpPr>
        <p:spPr>
          <a:xfrm>
            <a:off x="6154046" y="4370640"/>
            <a:ext cx="137577" cy="143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de flecha 161">
            <a:extLst>
              <a:ext uri="{FF2B5EF4-FFF2-40B4-BE49-F238E27FC236}">
                <a16:creationId xmlns:a16="http://schemas.microsoft.com/office/drawing/2014/main" id="{5F92B3DD-0CD0-42EB-954D-D5677FA03ED2}"/>
              </a:ext>
            </a:extLst>
          </p:cNvPr>
          <p:cNvCxnSpPr>
            <a:cxnSpLocks/>
            <a:stCxn id="147" idx="3"/>
            <a:endCxn id="142" idx="1"/>
          </p:cNvCxnSpPr>
          <p:nvPr/>
        </p:nvCxnSpPr>
        <p:spPr>
          <a:xfrm flipV="1">
            <a:off x="7332907" y="4370640"/>
            <a:ext cx="107243" cy="143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de flecha 164">
            <a:extLst>
              <a:ext uri="{FF2B5EF4-FFF2-40B4-BE49-F238E27FC236}">
                <a16:creationId xmlns:a16="http://schemas.microsoft.com/office/drawing/2014/main" id="{5BEA058A-036A-41CF-A1C1-2BDB9CF98944}"/>
              </a:ext>
            </a:extLst>
          </p:cNvPr>
          <p:cNvCxnSpPr>
            <a:cxnSpLocks/>
            <a:stCxn id="148" idx="0"/>
            <a:endCxn id="142" idx="2"/>
          </p:cNvCxnSpPr>
          <p:nvPr/>
        </p:nvCxnSpPr>
        <p:spPr>
          <a:xfrm flipV="1">
            <a:off x="7682293" y="4495256"/>
            <a:ext cx="1" cy="27107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de flecha 167">
            <a:extLst>
              <a:ext uri="{FF2B5EF4-FFF2-40B4-BE49-F238E27FC236}">
                <a16:creationId xmlns:a16="http://schemas.microsoft.com/office/drawing/2014/main" id="{AEF2DFFD-AD2D-4E26-975E-0B8AC464C98F}"/>
              </a:ext>
            </a:extLst>
          </p:cNvPr>
          <p:cNvCxnSpPr>
            <a:cxnSpLocks/>
            <a:stCxn id="142" idx="3"/>
            <a:endCxn id="146" idx="1"/>
          </p:cNvCxnSpPr>
          <p:nvPr/>
        </p:nvCxnSpPr>
        <p:spPr>
          <a:xfrm flipV="1">
            <a:off x="7924437" y="4366335"/>
            <a:ext cx="174734" cy="43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9863EF2B-9B0A-4EEA-9E34-04210EE579DE}"/>
              </a:ext>
            </a:extLst>
          </p:cNvPr>
          <p:cNvSpPr/>
          <p:nvPr/>
        </p:nvSpPr>
        <p:spPr>
          <a:xfrm>
            <a:off x="394027" y="4848872"/>
            <a:ext cx="1041284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42 DWT </a:t>
            </a:r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27DD3DEC-89E4-4431-8C89-4A4E64C36D57}"/>
              </a:ext>
            </a:extLst>
          </p:cNvPr>
          <p:cNvSpPr/>
          <p:nvPr/>
        </p:nvSpPr>
        <p:spPr>
          <a:xfrm>
            <a:off x="2063806" y="4890946"/>
            <a:ext cx="97911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Intradaily</a:t>
            </a:r>
            <a:endParaRPr lang="es-E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301CC626-DB22-4B77-88AA-56D696BD32AB}"/>
              </a:ext>
            </a:extLst>
          </p:cNvPr>
          <p:cNvSpPr/>
          <p:nvPr/>
        </p:nvSpPr>
        <p:spPr>
          <a:xfrm>
            <a:off x="3754023" y="4755327"/>
            <a:ext cx="713050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37-42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2490ECE7-6F17-4FB0-9A53-728AD53EBEC7}"/>
              </a:ext>
            </a:extLst>
          </p:cNvPr>
          <p:cNvSpPr/>
          <p:nvPr/>
        </p:nvSpPr>
        <p:spPr>
          <a:xfrm>
            <a:off x="3754022" y="5140014"/>
            <a:ext cx="713051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1-36</a:t>
            </a: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9705B401-5732-4801-82A3-1ECFB64B4B04}"/>
              </a:ext>
            </a:extLst>
          </p:cNvPr>
          <p:cNvCxnSpPr>
            <a:cxnSpLocks/>
            <a:stCxn id="171" idx="3"/>
            <a:endCxn id="172" idx="1"/>
          </p:cNvCxnSpPr>
          <p:nvPr/>
        </p:nvCxnSpPr>
        <p:spPr>
          <a:xfrm flipV="1">
            <a:off x="1435311" y="5015563"/>
            <a:ext cx="628495" cy="2677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cto de flecha 178">
            <a:extLst>
              <a:ext uri="{FF2B5EF4-FFF2-40B4-BE49-F238E27FC236}">
                <a16:creationId xmlns:a16="http://schemas.microsoft.com/office/drawing/2014/main" id="{B2610D5E-EDEA-4C38-80C9-E92B1213E4F3}"/>
              </a:ext>
            </a:extLst>
          </p:cNvPr>
          <p:cNvCxnSpPr>
            <a:cxnSpLocks/>
            <a:stCxn id="172" idx="3"/>
            <a:endCxn id="173" idx="1"/>
          </p:cNvCxnSpPr>
          <p:nvPr/>
        </p:nvCxnSpPr>
        <p:spPr>
          <a:xfrm flipV="1">
            <a:off x="3042921" y="4879944"/>
            <a:ext cx="711102" cy="13561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cto de flecha 181">
            <a:extLst>
              <a:ext uri="{FF2B5EF4-FFF2-40B4-BE49-F238E27FC236}">
                <a16:creationId xmlns:a16="http://schemas.microsoft.com/office/drawing/2014/main" id="{094B2F49-2A9F-46BD-90D0-96E044D2E655}"/>
              </a:ext>
            </a:extLst>
          </p:cNvPr>
          <p:cNvCxnSpPr>
            <a:cxnSpLocks/>
            <a:stCxn id="172" idx="3"/>
            <a:endCxn id="174" idx="1"/>
          </p:cNvCxnSpPr>
          <p:nvPr/>
        </p:nvCxnSpPr>
        <p:spPr>
          <a:xfrm>
            <a:off x="3042921" y="5015563"/>
            <a:ext cx="711101" cy="24906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cto de flecha 184">
            <a:extLst>
              <a:ext uri="{FF2B5EF4-FFF2-40B4-BE49-F238E27FC236}">
                <a16:creationId xmlns:a16="http://schemas.microsoft.com/office/drawing/2014/main" id="{33F67258-A930-490B-AE3C-ACCD714BBE89}"/>
              </a:ext>
            </a:extLst>
          </p:cNvPr>
          <p:cNvCxnSpPr>
            <a:cxnSpLocks/>
            <a:stCxn id="173" idx="3"/>
            <a:endCxn id="148" idx="1"/>
          </p:cNvCxnSpPr>
          <p:nvPr/>
        </p:nvCxnSpPr>
        <p:spPr>
          <a:xfrm>
            <a:off x="4467073" y="4879944"/>
            <a:ext cx="2694578" cy="110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cto de flecha 187">
            <a:extLst>
              <a:ext uri="{FF2B5EF4-FFF2-40B4-BE49-F238E27FC236}">
                <a16:creationId xmlns:a16="http://schemas.microsoft.com/office/drawing/2014/main" id="{B5113860-87F2-4EF3-BB3D-62ED986FDF3F}"/>
              </a:ext>
            </a:extLst>
          </p:cNvPr>
          <p:cNvCxnSpPr>
            <a:cxnSpLocks/>
            <a:stCxn id="174" idx="3"/>
            <a:endCxn id="149" idx="1"/>
          </p:cNvCxnSpPr>
          <p:nvPr/>
        </p:nvCxnSpPr>
        <p:spPr>
          <a:xfrm>
            <a:off x="4467073" y="5264631"/>
            <a:ext cx="2813647" cy="1000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ángulo 195">
            <a:extLst>
              <a:ext uri="{FF2B5EF4-FFF2-40B4-BE49-F238E27FC236}">
                <a16:creationId xmlns:a16="http://schemas.microsoft.com/office/drawing/2014/main" id="{E55C57EB-2F16-4BB5-AF15-8609BAF50B0C}"/>
              </a:ext>
            </a:extLst>
          </p:cNvPr>
          <p:cNvSpPr/>
          <p:nvPr/>
        </p:nvSpPr>
        <p:spPr>
          <a:xfrm>
            <a:off x="396124" y="5542406"/>
            <a:ext cx="1041284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TIDE GAUGE</a:t>
            </a:r>
          </a:p>
        </p:txBody>
      </p:sp>
      <p:sp>
        <p:nvSpPr>
          <p:cNvPr id="197" name="Rectángulo 196">
            <a:extLst>
              <a:ext uri="{FF2B5EF4-FFF2-40B4-BE49-F238E27FC236}">
                <a16:creationId xmlns:a16="http://schemas.microsoft.com/office/drawing/2014/main" id="{117E05F0-87ED-469D-BB78-CF62C801647B}"/>
              </a:ext>
            </a:extLst>
          </p:cNvPr>
          <p:cNvSpPr/>
          <p:nvPr/>
        </p:nvSpPr>
        <p:spPr>
          <a:xfrm>
            <a:off x="2050093" y="5560476"/>
            <a:ext cx="1363667" cy="36886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Obtain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different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components</a:t>
            </a:r>
            <a:endParaRPr lang="es-E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8" name="Rectángulo 197">
            <a:extLst>
              <a:ext uri="{FF2B5EF4-FFF2-40B4-BE49-F238E27FC236}">
                <a16:creationId xmlns:a16="http://schemas.microsoft.com/office/drawing/2014/main" id="{DA1A326C-0A88-4292-81FB-0AEC62BFEED7}"/>
              </a:ext>
            </a:extLst>
          </p:cNvPr>
          <p:cNvSpPr/>
          <p:nvPr/>
        </p:nvSpPr>
        <p:spPr>
          <a:xfrm>
            <a:off x="4948311" y="5418097"/>
            <a:ext cx="869806" cy="21219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MMSL</a:t>
            </a:r>
          </a:p>
        </p:txBody>
      </p:sp>
      <p:sp>
        <p:nvSpPr>
          <p:cNvPr id="199" name="Rectángulo 198">
            <a:extLst>
              <a:ext uri="{FF2B5EF4-FFF2-40B4-BE49-F238E27FC236}">
                <a16:creationId xmlns:a16="http://schemas.microsoft.com/office/drawing/2014/main" id="{AA0F030A-8C9A-472D-B2C4-2C7EEC8D03D3}"/>
              </a:ext>
            </a:extLst>
          </p:cNvPr>
          <p:cNvSpPr/>
          <p:nvPr/>
        </p:nvSpPr>
        <p:spPr>
          <a:xfrm>
            <a:off x="4488684" y="5716819"/>
            <a:ext cx="662780" cy="18245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AT</a:t>
            </a:r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8C822561-52B3-4582-945C-FD4B9ACF2E3A}"/>
              </a:ext>
            </a:extLst>
          </p:cNvPr>
          <p:cNvSpPr/>
          <p:nvPr/>
        </p:nvSpPr>
        <p:spPr>
          <a:xfrm>
            <a:off x="4929159" y="6035442"/>
            <a:ext cx="838554" cy="21219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SS</a:t>
            </a:r>
          </a:p>
        </p:txBody>
      </p:sp>
      <p:cxnSp>
        <p:nvCxnSpPr>
          <p:cNvPr id="201" name="Conector recto de flecha 200">
            <a:extLst>
              <a:ext uri="{FF2B5EF4-FFF2-40B4-BE49-F238E27FC236}">
                <a16:creationId xmlns:a16="http://schemas.microsoft.com/office/drawing/2014/main" id="{9AE7EE48-E1B4-4D76-8ABE-41DD159C4EB8}"/>
              </a:ext>
            </a:extLst>
          </p:cNvPr>
          <p:cNvCxnSpPr>
            <a:cxnSpLocks/>
            <a:stCxn id="197" idx="3"/>
            <a:endCxn id="199" idx="1"/>
          </p:cNvCxnSpPr>
          <p:nvPr/>
        </p:nvCxnSpPr>
        <p:spPr>
          <a:xfrm>
            <a:off x="3413760" y="5744910"/>
            <a:ext cx="1074924" cy="6313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cto de flecha 219">
            <a:extLst>
              <a:ext uri="{FF2B5EF4-FFF2-40B4-BE49-F238E27FC236}">
                <a16:creationId xmlns:a16="http://schemas.microsoft.com/office/drawing/2014/main" id="{67FF82FC-E601-457E-A6CD-F60ECDFF8706}"/>
              </a:ext>
            </a:extLst>
          </p:cNvPr>
          <p:cNvCxnSpPr>
            <a:cxnSpLocks/>
            <a:stCxn id="198" idx="3"/>
            <a:endCxn id="226" idx="1"/>
          </p:cNvCxnSpPr>
          <p:nvPr/>
        </p:nvCxnSpPr>
        <p:spPr>
          <a:xfrm>
            <a:off x="5818117" y="5524196"/>
            <a:ext cx="207938" cy="21158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ángulo 225">
            <a:extLst>
              <a:ext uri="{FF2B5EF4-FFF2-40B4-BE49-F238E27FC236}">
                <a16:creationId xmlns:a16="http://schemas.microsoft.com/office/drawing/2014/main" id="{BBB82FB0-4AEC-4AE0-AEB0-B2B64AF4BF1D}"/>
              </a:ext>
            </a:extLst>
          </p:cNvPr>
          <p:cNvSpPr/>
          <p:nvPr/>
        </p:nvSpPr>
        <p:spPr>
          <a:xfrm>
            <a:off x="6026055" y="5572834"/>
            <a:ext cx="934861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REGRESSION</a:t>
            </a:r>
          </a:p>
        </p:txBody>
      </p:sp>
      <p:sp>
        <p:nvSpPr>
          <p:cNvPr id="227" name="Rectángulo 226">
            <a:extLst>
              <a:ext uri="{FF2B5EF4-FFF2-40B4-BE49-F238E27FC236}">
                <a16:creationId xmlns:a16="http://schemas.microsoft.com/office/drawing/2014/main" id="{E08D712E-D6F1-4870-A050-A36EC411134A}"/>
              </a:ext>
            </a:extLst>
          </p:cNvPr>
          <p:cNvSpPr/>
          <p:nvPr/>
        </p:nvSpPr>
        <p:spPr>
          <a:xfrm>
            <a:off x="7415516" y="5602357"/>
            <a:ext cx="1016467" cy="52589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REGRESSION COEFFICIENTS</a:t>
            </a:r>
          </a:p>
        </p:txBody>
      </p:sp>
      <p:cxnSp>
        <p:nvCxnSpPr>
          <p:cNvPr id="230" name="Conector recto de flecha 229">
            <a:extLst>
              <a:ext uri="{FF2B5EF4-FFF2-40B4-BE49-F238E27FC236}">
                <a16:creationId xmlns:a16="http://schemas.microsoft.com/office/drawing/2014/main" id="{D80A41BE-72B7-46F8-8346-F377C4FB9192}"/>
              </a:ext>
            </a:extLst>
          </p:cNvPr>
          <p:cNvCxnSpPr>
            <a:cxnSpLocks/>
            <a:stCxn id="226" idx="3"/>
            <a:endCxn id="227" idx="1"/>
          </p:cNvCxnSpPr>
          <p:nvPr/>
        </p:nvCxnSpPr>
        <p:spPr>
          <a:xfrm>
            <a:off x="6960916" y="5735781"/>
            <a:ext cx="454600" cy="12952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cto de flecha 244">
            <a:extLst>
              <a:ext uri="{FF2B5EF4-FFF2-40B4-BE49-F238E27FC236}">
                <a16:creationId xmlns:a16="http://schemas.microsoft.com/office/drawing/2014/main" id="{0D5EEE60-A91F-4D50-B1CE-0CD156DC7DF1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>
            <a:off x="1437408" y="5735875"/>
            <a:ext cx="612685" cy="903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ángulo 247">
            <a:extLst>
              <a:ext uri="{FF2B5EF4-FFF2-40B4-BE49-F238E27FC236}">
                <a16:creationId xmlns:a16="http://schemas.microsoft.com/office/drawing/2014/main" id="{54CF3D86-DEE1-4AB5-AAFE-22A2399DFBBB}"/>
              </a:ext>
            </a:extLst>
          </p:cNvPr>
          <p:cNvSpPr/>
          <p:nvPr/>
        </p:nvSpPr>
        <p:spPr>
          <a:xfrm>
            <a:off x="4755654" y="357624"/>
            <a:ext cx="930961" cy="40251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ALR AWT </a:t>
            </a:r>
          </a:p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s-E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Markov</a:t>
            </a:r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1)</a:t>
            </a:r>
          </a:p>
        </p:txBody>
      </p:sp>
      <p:sp>
        <p:nvSpPr>
          <p:cNvPr id="249" name="Rectángulo 248">
            <a:extLst>
              <a:ext uri="{FF2B5EF4-FFF2-40B4-BE49-F238E27FC236}">
                <a16:creationId xmlns:a16="http://schemas.microsoft.com/office/drawing/2014/main" id="{0359B6E1-743D-4FBE-82EF-9FDD3E5CA5BC}"/>
              </a:ext>
            </a:extLst>
          </p:cNvPr>
          <p:cNvSpPr/>
          <p:nvPr/>
        </p:nvSpPr>
        <p:spPr>
          <a:xfrm>
            <a:off x="7440150" y="519188"/>
            <a:ext cx="930961" cy="33294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bg1">
                    <a:lumMod val="50000"/>
                  </a:schemeClr>
                </a:solidFill>
              </a:rPr>
              <a:t>Rnd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</a:rPr>
              <a:t>PCs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0" name="Rectángulo 249">
            <a:extLst>
              <a:ext uri="{FF2B5EF4-FFF2-40B4-BE49-F238E27FC236}">
                <a16:creationId xmlns:a16="http://schemas.microsoft.com/office/drawing/2014/main" id="{90C22467-682A-42B5-B450-1ACEE442B2DF}"/>
              </a:ext>
            </a:extLst>
          </p:cNvPr>
          <p:cNvSpPr/>
          <p:nvPr/>
        </p:nvSpPr>
        <p:spPr>
          <a:xfrm>
            <a:off x="8682120" y="434930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67976E"/>
                </a:solidFill>
              </a:rPr>
              <a:t>Annual</a:t>
            </a:r>
            <a:r>
              <a:rPr lang="es-ES" sz="1100" b="1" dirty="0">
                <a:solidFill>
                  <a:srgbClr val="67976E"/>
                </a:solidFill>
              </a:rPr>
              <a:t> </a:t>
            </a:r>
            <a:r>
              <a:rPr lang="es-ES" sz="1100" b="1" dirty="0" err="1">
                <a:solidFill>
                  <a:srgbClr val="67976E"/>
                </a:solidFill>
              </a:rPr>
              <a:t>PCs</a:t>
            </a:r>
            <a:endParaRPr lang="es-ES" sz="1100" b="1" dirty="0">
              <a:solidFill>
                <a:srgbClr val="67976E"/>
              </a:solidFill>
            </a:endParaRPr>
          </a:p>
          <a:p>
            <a:pPr algn="ctr"/>
            <a:r>
              <a:rPr lang="es-ES" sz="1100" b="1" dirty="0">
                <a:solidFill>
                  <a:srgbClr val="67976E"/>
                </a:solidFill>
              </a:rPr>
              <a:t> (1000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) </a:t>
            </a:r>
          </a:p>
        </p:txBody>
      </p:sp>
      <p:sp>
        <p:nvSpPr>
          <p:cNvPr id="251" name="Rectángulo 250">
            <a:extLst>
              <a:ext uri="{FF2B5EF4-FFF2-40B4-BE49-F238E27FC236}">
                <a16:creationId xmlns:a16="http://schemas.microsoft.com/office/drawing/2014/main" id="{D1351DF7-A006-4CC7-8674-52260795EE3C}"/>
              </a:ext>
            </a:extLst>
          </p:cNvPr>
          <p:cNvSpPr/>
          <p:nvPr/>
        </p:nvSpPr>
        <p:spPr>
          <a:xfrm>
            <a:off x="5877706" y="331507"/>
            <a:ext cx="949744" cy="51565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 AWT</a:t>
            </a:r>
          </a:p>
        </p:txBody>
      </p:sp>
      <p:cxnSp>
        <p:nvCxnSpPr>
          <p:cNvPr id="252" name="Conector recto de flecha 251">
            <a:extLst>
              <a:ext uri="{FF2B5EF4-FFF2-40B4-BE49-F238E27FC236}">
                <a16:creationId xmlns:a16="http://schemas.microsoft.com/office/drawing/2014/main" id="{1DADC7D6-C60A-4E29-AF2B-CD377351E2A7}"/>
              </a:ext>
            </a:extLst>
          </p:cNvPr>
          <p:cNvCxnSpPr>
            <a:cxnSpLocks/>
            <a:stCxn id="20" idx="3"/>
            <a:endCxn id="248" idx="1"/>
          </p:cNvCxnSpPr>
          <p:nvPr/>
        </p:nvCxnSpPr>
        <p:spPr>
          <a:xfrm>
            <a:off x="3727236" y="273543"/>
            <a:ext cx="1028418" cy="28533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ector recto de flecha 255">
            <a:extLst>
              <a:ext uri="{FF2B5EF4-FFF2-40B4-BE49-F238E27FC236}">
                <a16:creationId xmlns:a16="http://schemas.microsoft.com/office/drawing/2014/main" id="{F6A25BDD-9C97-4E98-8418-2A4B9333595F}"/>
              </a:ext>
            </a:extLst>
          </p:cNvPr>
          <p:cNvCxnSpPr>
            <a:cxnSpLocks/>
            <a:stCxn id="248" idx="3"/>
            <a:endCxn id="251" idx="1"/>
          </p:cNvCxnSpPr>
          <p:nvPr/>
        </p:nvCxnSpPr>
        <p:spPr>
          <a:xfrm>
            <a:off x="5686615" y="558879"/>
            <a:ext cx="191091" cy="3045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cto de flecha 266">
            <a:extLst>
              <a:ext uri="{FF2B5EF4-FFF2-40B4-BE49-F238E27FC236}">
                <a16:creationId xmlns:a16="http://schemas.microsoft.com/office/drawing/2014/main" id="{7E43F530-F472-4184-89CC-F36376E8C00A}"/>
              </a:ext>
            </a:extLst>
          </p:cNvPr>
          <p:cNvCxnSpPr>
            <a:cxnSpLocks/>
            <a:stCxn id="251" idx="3"/>
            <a:endCxn id="249" idx="1"/>
          </p:cNvCxnSpPr>
          <p:nvPr/>
        </p:nvCxnSpPr>
        <p:spPr>
          <a:xfrm>
            <a:off x="6827450" y="589333"/>
            <a:ext cx="612700" cy="9632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cto de flecha 271">
            <a:extLst>
              <a:ext uri="{FF2B5EF4-FFF2-40B4-BE49-F238E27FC236}">
                <a16:creationId xmlns:a16="http://schemas.microsoft.com/office/drawing/2014/main" id="{3AFE4848-439B-4814-BFE6-51E64B7139AA}"/>
              </a:ext>
            </a:extLst>
          </p:cNvPr>
          <p:cNvCxnSpPr>
            <a:cxnSpLocks/>
            <a:stCxn id="249" idx="3"/>
            <a:endCxn id="250" idx="1"/>
          </p:cNvCxnSpPr>
          <p:nvPr/>
        </p:nvCxnSpPr>
        <p:spPr>
          <a:xfrm>
            <a:off x="8371111" y="685660"/>
            <a:ext cx="311009" cy="113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cto de flecha 286">
            <a:extLst>
              <a:ext uri="{FF2B5EF4-FFF2-40B4-BE49-F238E27FC236}">
                <a16:creationId xmlns:a16="http://schemas.microsoft.com/office/drawing/2014/main" id="{F9CCD8BA-4C07-43A0-A550-BE07320C88F3}"/>
              </a:ext>
            </a:extLst>
          </p:cNvPr>
          <p:cNvCxnSpPr>
            <a:cxnSpLocks/>
            <a:stCxn id="43" idx="3"/>
            <a:endCxn id="291" idx="1"/>
          </p:cNvCxnSpPr>
          <p:nvPr/>
        </p:nvCxnSpPr>
        <p:spPr>
          <a:xfrm>
            <a:off x="2942691" y="1451049"/>
            <a:ext cx="836394" cy="187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Rectángulo 290">
            <a:extLst>
              <a:ext uri="{FF2B5EF4-FFF2-40B4-BE49-F238E27FC236}">
                <a16:creationId xmlns:a16="http://schemas.microsoft.com/office/drawing/2014/main" id="{C3781082-C629-4342-BE6E-DB01BA2A20A2}"/>
              </a:ext>
            </a:extLst>
          </p:cNvPr>
          <p:cNvSpPr/>
          <p:nvPr/>
        </p:nvSpPr>
        <p:spPr>
          <a:xfrm>
            <a:off x="3779085" y="1280357"/>
            <a:ext cx="924720" cy="34513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DEFINE 25 CATEGORIES</a:t>
            </a:r>
          </a:p>
        </p:txBody>
      </p:sp>
      <p:sp>
        <p:nvSpPr>
          <p:cNvPr id="295" name="Rectángulo 294">
            <a:extLst>
              <a:ext uri="{FF2B5EF4-FFF2-40B4-BE49-F238E27FC236}">
                <a16:creationId xmlns:a16="http://schemas.microsoft.com/office/drawing/2014/main" id="{A2F9F574-C076-4A5F-8ED9-1B19A78C5A19}"/>
              </a:ext>
            </a:extLst>
          </p:cNvPr>
          <p:cNvSpPr/>
          <p:nvPr/>
        </p:nvSpPr>
        <p:spPr>
          <a:xfrm>
            <a:off x="5279528" y="1174752"/>
            <a:ext cx="1115032" cy="5744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ALR AWT </a:t>
            </a:r>
          </a:p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s-E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Markov</a:t>
            </a:r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3 + </a:t>
            </a:r>
            <a:r>
              <a:rPr lang="es-E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seasonality</a:t>
            </a:r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2)</a:t>
            </a:r>
          </a:p>
        </p:txBody>
      </p:sp>
      <p:cxnSp>
        <p:nvCxnSpPr>
          <p:cNvPr id="296" name="Conector recto de flecha 295">
            <a:extLst>
              <a:ext uri="{FF2B5EF4-FFF2-40B4-BE49-F238E27FC236}">
                <a16:creationId xmlns:a16="http://schemas.microsoft.com/office/drawing/2014/main" id="{38732AAB-CD3E-4E41-832B-C709633DE2EB}"/>
              </a:ext>
            </a:extLst>
          </p:cNvPr>
          <p:cNvCxnSpPr>
            <a:cxnSpLocks/>
            <a:stCxn id="291" idx="3"/>
            <a:endCxn id="295" idx="1"/>
          </p:cNvCxnSpPr>
          <p:nvPr/>
        </p:nvCxnSpPr>
        <p:spPr>
          <a:xfrm>
            <a:off x="4703805" y="1452927"/>
            <a:ext cx="575723" cy="906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ectángulo 300">
            <a:extLst>
              <a:ext uri="{FF2B5EF4-FFF2-40B4-BE49-F238E27FC236}">
                <a16:creationId xmlns:a16="http://schemas.microsoft.com/office/drawing/2014/main" id="{C2A521CB-DBAB-48F8-8DED-144417ED8D7E}"/>
              </a:ext>
            </a:extLst>
          </p:cNvPr>
          <p:cNvSpPr/>
          <p:nvPr/>
        </p:nvSpPr>
        <p:spPr>
          <a:xfrm>
            <a:off x="6679369" y="1224206"/>
            <a:ext cx="949744" cy="51565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 MJO 1-25</a:t>
            </a:r>
          </a:p>
        </p:txBody>
      </p:sp>
      <p:cxnSp>
        <p:nvCxnSpPr>
          <p:cNvPr id="302" name="Conector recto de flecha 301">
            <a:extLst>
              <a:ext uri="{FF2B5EF4-FFF2-40B4-BE49-F238E27FC236}">
                <a16:creationId xmlns:a16="http://schemas.microsoft.com/office/drawing/2014/main" id="{F5C8D6AE-1D29-41B6-8C3B-45B44D3B54C6}"/>
              </a:ext>
            </a:extLst>
          </p:cNvPr>
          <p:cNvCxnSpPr>
            <a:cxnSpLocks/>
            <a:stCxn id="295" idx="3"/>
            <a:endCxn id="301" idx="1"/>
          </p:cNvCxnSpPr>
          <p:nvPr/>
        </p:nvCxnSpPr>
        <p:spPr>
          <a:xfrm>
            <a:off x="6394560" y="1461991"/>
            <a:ext cx="284809" cy="2004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ángulo 304">
            <a:extLst>
              <a:ext uri="{FF2B5EF4-FFF2-40B4-BE49-F238E27FC236}">
                <a16:creationId xmlns:a16="http://schemas.microsoft.com/office/drawing/2014/main" id="{686DFC0A-399D-40E3-AB66-D6B729523AF5}"/>
              </a:ext>
            </a:extLst>
          </p:cNvPr>
          <p:cNvSpPr/>
          <p:nvPr/>
        </p:nvSpPr>
        <p:spPr>
          <a:xfrm>
            <a:off x="7845888" y="1335895"/>
            <a:ext cx="930961" cy="33294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bg1">
                    <a:lumMod val="50000"/>
                  </a:schemeClr>
                </a:solidFill>
              </a:rPr>
              <a:t>Rnd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</a:rPr>
              <a:t>PCs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6" name="Conector recto de flecha 305">
            <a:extLst>
              <a:ext uri="{FF2B5EF4-FFF2-40B4-BE49-F238E27FC236}">
                <a16:creationId xmlns:a16="http://schemas.microsoft.com/office/drawing/2014/main" id="{EFECC7C6-EEDC-4AC9-9936-F79600C3216E}"/>
              </a:ext>
            </a:extLst>
          </p:cNvPr>
          <p:cNvCxnSpPr>
            <a:cxnSpLocks/>
            <a:stCxn id="301" idx="3"/>
            <a:endCxn id="305" idx="1"/>
          </p:cNvCxnSpPr>
          <p:nvPr/>
        </p:nvCxnSpPr>
        <p:spPr>
          <a:xfrm>
            <a:off x="7629113" y="1482032"/>
            <a:ext cx="216775" cy="2033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Rectángulo 312">
            <a:extLst>
              <a:ext uri="{FF2B5EF4-FFF2-40B4-BE49-F238E27FC236}">
                <a16:creationId xmlns:a16="http://schemas.microsoft.com/office/drawing/2014/main" id="{8999E850-7F75-4284-A8DA-D3AF4DC941F5}"/>
              </a:ext>
            </a:extLst>
          </p:cNvPr>
          <p:cNvSpPr/>
          <p:nvPr/>
        </p:nvSpPr>
        <p:spPr>
          <a:xfrm>
            <a:off x="9378843" y="1224996"/>
            <a:ext cx="954816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MJO </a:t>
            </a:r>
            <a:r>
              <a:rPr lang="es-ES" sz="1100" b="1" dirty="0" err="1">
                <a:solidFill>
                  <a:srgbClr val="67976E"/>
                </a:solidFill>
              </a:rPr>
              <a:t>PCs</a:t>
            </a:r>
            <a:endParaRPr lang="es-ES" sz="1100" b="1" dirty="0">
              <a:solidFill>
                <a:srgbClr val="67976E"/>
              </a:solidFill>
            </a:endParaRPr>
          </a:p>
          <a:p>
            <a:pPr algn="ctr"/>
            <a:r>
              <a:rPr lang="es-ES" sz="1100" b="1" dirty="0">
                <a:solidFill>
                  <a:srgbClr val="67976E"/>
                </a:solidFill>
              </a:rPr>
              <a:t> (1000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) </a:t>
            </a:r>
          </a:p>
        </p:txBody>
      </p:sp>
      <p:cxnSp>
        <p:nvCxnSpPr>
          <p:cNvPr id="314" name="Conector recto de flecha 313">
            <a:extLst>
              <a:ext uri="{FF2B5EF4-FFF2-40B4-BE49-F238E27FC236}">
                <a16:creationId xmlns:a16="http://schemas.microsoft.com/office/drawing/2014/main" id="{A76AAC04-F328-44AA-9B60-78228A097E8B}"/>
              </a:ext>
            </a:extLst>
          </p:cNvPr>
          <p:cNvCxnSpPr>
            <a:cxnSpLocks/>
            <a:stCxn id="305" idx="3"/>
            <a:endCxn id="313" idx="1"/>
          </p:cNvCxnSpPr>
          <p:nvPr/>
        </p:nvCxnSpPr>
        <p:spPr>
          <a:xfrm flipV="1">
            <a:off x="8776849" y="1487113"/>
            <a:ext cx="601994" cy="1525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recto de flecha 317">
            <a:extLst>
              <a:ext uri="{FF2B5EF4-FFF2-40B4-BE49-F238E27FC236}">
                <a16:creationId xmlns:a16="http://schemas.microsoft.com/office/drawing/2014/main" id="{551D1935-BDBF-4308-91CF-C8272A293F83}"/>
              </a:ext>
            </a:extLst>
          </p:cNvPr>
          <p:cNvCxnSpPr>
            <a:cxnSpLocks/>
            <a:stCxn id="123" idx="3"/>
            <a:endCxn id="327" idx="1"/>
          </p:cNvCxnSpPr>
          <p:nvPr/>
        </p:nvCxnSpPr>
        <p:spPr>
          <a:xfrm flipV="1">
            <a:off x="6406905" y="3389391"/>
            <a:ext cx="529210" cy="624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ector recto de flecha 323">
            <a:extLst>
              <a:ext uri="{FF2B5EF4-FFF2-40B4-BE49-F238E27FC236}">
                <a16:creationId xmlns:a16="http://schemas.microsoft.com/office/drawing/2014/main" id="{4131A270-2F98-430F-9B22-D81CB5C56455}"/>
              </a:ext>
            </a:extLst>
          </p:cNvPr>
          <p:cNvCxnSpPr>
            <a:cxnSpLocks/>
            <a:stCxn id="313" idx="2"/>
            <a:endCxn id="327" idx="0"/>
          </p:cNvCxnSpPr>
          <p:nvPr/>
        </p:nvCxnSpPr>
        <p:spPr>
          <a:xfrm flipH="1">
            <a:off x="7493631" y="1749229"/>
            <a:ext cx="2362620" cy="135292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Rectángulo 326">
            <a:extLst>
              <a:ext uri="{FF2B5EF4-FFF2-40B4-BE49-F238E27FC236}">
                <a16:creationId xmlns:a16="http://schemas.microsoft.com/office/drawing/2014/main" id="{7C8A7B83-25C1-4F6C-8A0F-AD5AD6164F7B}"/>
              </a:ext>
            </a:extLst>
          </p:cNvPr>
          <p:cNvSpPr/>
          <p:nvPr/>
        </p:nvSpPr>
        <p:spPr>
          <a:xfrm>
            <a:off x="6936115" y="3102152"/>
            <a:ext cx="1115032" cy="5744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ALR AWT </a:t>
            </a:r>
          </a:p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s-E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COV+Markov</a:t>
            </a:r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3 + </a:t>
            </a:r>
            <a:r>
              <a:rPr lang="es-E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seasonality</a:t>
            </a:r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cxnSp>
        <p:nvCxnSpPr>
          <p:cNvPr id="338" name="Conector recto de flecha 337">
            <a:extLst>
              <a:ext uri="{FF2B5EF4-FFF2-40B4-BE49-F238E27FC236}">
                <a16:creationId xmlns:a16="http://schemas.microsoft.com/office/drawing/2014/main" id="{160D6D38-AD24-41A9-9998-99EDDF41A648}"/>
              </a:ext>
            </a:extLst>
          </p:cNvPr>
          <p:cNvCxnSpPr>
            <a:cxnSpLocks/>
            <a:stCxn id="327" idx="3"/>
            <a:endCxn id="341" idx="1"/>
          </p:cNvCxnSpPr>
          <p:nvPr/>
        </p:nvCxnSpPr>
        <p:spPr>
          <a:xfrm flipV="1">
            <a:off x="8051147" y="3386811"/>
            <a:ext cx="544823" cy="258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Rectángulo 340">
            <a:extLst>
              <a:ext uri="{FF2B5EF4-FFF2-40B4-BE49-F238E27FC236}">
                <a16:creationId xmlns:a16="http://schemas.microsoft.com/office/drawing/2014/main" id="{978CC416-80CC-4B7F-B76C-F2D1A10ED8FF}"/>
              </a:ext>
            </a:extLst>
          </p:cNvPr>
          <p:cNvSpPr/>
          <p:nvPr/>
        </p:nvSpPr>
        <p:spPr>
          <a:xfrm>
            <a:off x="8595970" y="3124694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DWT 1000 YEARS</a:t>
            </a:r>
          </a:p>
        </p:txBody>
      </p:sp>
      <p:cxnSp>
        <p:nvCxnSpPr>
          <p:cNvPr id="359" name="Conector recto de flecha 358">
            <a:extLst>
              <a:ext uri="{FF2B5EF4-FFF2-40B4-BE49-F238E27FC236}">
                <a16:creationId xmlns:a16="http://schemas.microsoft.com/office/drawing/2014/main" id="{52E3C93F-267A-44A9-A11A-CF996F9DE3A8}"/>
              </a:ext>
            </a:extLst>
          </p:cNvPr>
          <p:cNvCxnSpPr>
            <a:cxnSpLocks/>
            <a:stCxn id="227" idx="3"/>
            <a:endCxn id="363" idx="1"/>
          </p:cNvCxnSpPr>
          <p:nvPr/>
        </p:nvCxnSpPr>
        <p:spPr>
          <a:xfrm>
            <a:off x="8431983" y="5865303"/>
            <a:ext cx="201278" cy="719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Rectángulo 362">
            <a:extLst>
              <a:ext uri="{FF2B5EF4-FFF2-40B4-BE49-F238E27FC236}">
                <a16:creationId xmlns:a16="http://schemas.microsoft.com/office/drawing/2014/main" id="{822A8C4C-7BF3-4779-9259-5E8E1D5EB71E}"/>
              </a:ext>
            </a:extLst>
          </p:cNvPr>
          <p:cNvSpPr/>
          <p:nvPr/>
        </p:nvSpPr>
        <p:spPr>
          <a:xfrm>
            <a:off x="8633261" y="5709548"/>
            <a:ext cx="934861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REGRESSION</a:t>
            </a:r>
          </a:p>
        </p:txBody>
      </p:sp>
      <p:sp>
        <p:nvSpPr>
          <p:cNvPr id="377" name="Rectángulo 376">
            <a:extLst>
              <a:ext uri="{FF2B5EF4-FFF2-40B4-BE49-F238E27FC236}">
                <a16:creationId xmlns:a16="http://schemas.microsoft.com/office/drawing/2014/main" id="{A75621C7-F02A-4ED0-83E1-495EF5D00EE3}"/>
              </a:ext>
            </a:extLst>
          </p:cNvPr>
          <p:cNvSpPr/>
          <p:nvPr/>
        </p:nvSpPr>
        <p:spPr>
          <a:xfrm>
            <a:off x="9782721" y="5602357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MMSL SIMULATION 1000 YEARS</a:t>
            </a:r>
          </a:p>
        </p:txBody>
      </p:sp>
      <p:cxnSp>
        <p:nvCxnSpPr>
          <p:cNvPr id="378" name="Conector recto de flecha 377">
            <a:extLst>
              <a:ext uri="{FF2B5EF4-FFF2-40B4-BE49-F238E27FC236}">
                <a16:creationId xmlns:a16="http://schemas.microsoft.com/office/drawing/2014/main" id="{D16C9320-0FCD-43B4-976E-D407EA8BCDC5}"/>
              </a:ext>
            </a:extLst>
          </p:cNvPr>
          <p:cNvCxnSpPr>
            <a:cxnSpLocks/>
            <a:stCxn id="363" idx="3"/>
            <a:endCxn id="377" idx="1"/>
          </p:cNvCxnSpPr>
          <p:nvPr/>
        </p:nvCxnSpPr>
        <p:spPr>
          <a:xfrm flipV="1">
            <a:off x="9568122" y="5864474"/>
            <a:ext cx="214599" cy="802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ángulo 381">
            <a:extLst>
              <a:ext uri="{FF2B5EF4-FFF2-40B4-BE49-F238E27FC236}">
                <a16:creationId xmlns:a16="http://schemas.microsoft.com/office/drawing/2014/main" id="{DFBFEDC1-24A0-4648-B4BE-9E56D6B6D58E}"/>
              </a:ext>
            </a:extLst>
          </p:cNvPr>
          <p:cNvSpPr/>
          <p:nvPr/>
        </p:nvSpPr>
        <p:spPr>
          <a:xfrm>
            <a:off x="10587746" y="1726467"/>
            <a:ext cx="1444973" cy="61378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MONTECARLO SIMULATION</a:t>
            </a:r>
          </a:p>
        </p:txBody>
      </p:sp>
      <p:cxnSp>
        <p:nvCxnSpPr>
          <p:cNvPr id="405" name="Conector recto de flecha 404">
            <a:extLst>
              <a:ext uri="{FF2B5EF4-FFF2-40B4-BE49-F238E27FC236}">
                <a16:creationId xmlns:a16="http://schemas.microsoft.com/office/drawing/2014/main" id="{19D0164C-F87E-4098-B2D1-5C891F779496}"/>
              </a:ext>
            </a:extLst>
          </p:cNvPr>
          <p:cNvCxnSpPr>
            <a:cxnSpLocks/>
            <a:stCxn id="341" idx="3"/>
            <a:endCxn id="382" idx="1"/>
          </p:cNvCxnSpPr>
          <p:nvPr/>
        </p:nvCxnSpPr>
        <p:spPr>
          <a:xfrm flipV="1">
            <a:off x="9799955" y="2033358"/>
            <a:ext cx="787791" cy="135345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ángulo 423">
            <a:extLst>
              <a:ext uri="{FF2B5EF4-FFF2-40B4-BE49-F238E27FC236}">
                <a16:creationId xmlns:a16="http://schemas.microsoft.com/office/drawing/2014/main" id="{8340E57F-C805-4BAA-8A4F-417C3687DCC7}"/>
              </a:ext>
            </a:extLst>
          </p:cNvPr>
          <p:cNvSpPr/>
          <p:nvPr/>
        </p:nvSpPr>
        <p:spPr>
          <a:xfrm>
            <a:off x="481662" y="2592113"/>
            <a:ext cx="832340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WAVES (GOW)</a:t>
            </a:r>
          </a:p>
        </p:txBody>
      </p:sp>
      <p:sp>
        <p:nvSpPr>
          <p:cNvPr id="425" name="Rectángulo 424">
            <a:extLst>
              <a:ext uri="{FF2B5EF4-FFF2-40B4-BE49-F238E27FC236}">
                <a16:creationId xmlns:a16="http://schemas.microsoft.com/office/drawing/2014/main" id="{4FCBBA61-F48A-4A23-B4E8-3098A347307F}"/>
              </a:ext>
            </a:extLst>
          </p:cNvPr>
          <p:cNvSpPr/>
          <p:nvPr/>
        </p:nvSpPr>
        <p:spPr>
          <a:xfrm>
            <a:off x="1677323" y="2579028"/>
            <a:ext cx="826789" cy="38693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Group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into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families</a:t>
            </a:r>
            <a:endParaRPr lang="es-E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26" name="Conector recto de flecha 425">
            <a:extLst>
              <a:ext uri="{FF2B5EF4-FFF2-40B4-BE49-F238E27FC236}">
                <a16:creationId xmlns:a16="http://schemas.microsoft.com/office/drawing/2014/main" id="{D1CC4D7A-4E61-4F39-BBFC-5F288435462D}"/>
              </a:ext>
            </a:extLst>
          </p:cNvPr>
          <p:cNvCxnSpPr>
            <a:cxnSpLocks/>
            <a:stCxn id="424" idx="3"/>
            <a:endCxn id="425" idx="1"/>
          </p:cNvCxnSpPr>
          <p:nvPr/>
        </p:nvCxnSpPr>
        <p:spPr>
          <a:xfrm flipV="1">
            <a:off x="1314002" y="2772497"/>
            <a:ext cx="363321" cy="1308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Rectángulo 428">
            <a:extLst>
              <a:ext uri="{FF2B5EF4-FFF2-40B4-BE49-F238E27FC236}">
                <a16:creationId xmlns:a16="http://schemas.microsoft.com/office/drawing/2014/main" id="{1192205D-CC6C-44A3-89CB-F47BE6787B54}"/>
              </a:ext>
            </a:extLst>
          </p:cNvPr>
          <p:cNvSpPr/>
          <p:nvPr/>
        </p:nvSpPr>
        <p:spPr>
          <a:xfrm>
            <a:off x="2788121" y="2539724"/>
            <a:ext cx="1088009" cy="4725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FAMILIES</a:t>
            </a:r>
          </a:p>
          <a:p>
            <a:pPr algn="ctr"/>
            <a:r>
              <a:rPr lang="es-ES" sz="1100" b="1" dirty="0">
                <a:solidFill>
                  <a:srgbClr val="1F6BBF"/>
                </a:solidFill>
              </a:rPr>
              <a:t> (swl1 swl2 sea)</a:t>
            </a:r>
          </a:p>
        </p:txBody>
      </p:sp>
      <p:cxnSp>
        <p:nvCxnSpPr>
          <p:cNvPr id="431" name="Conector recto de flecha 430">
            <a:extLst>
              <a:ext uri="{FF2B5EF4-FFF2-40B4-BE49-F238E27FC236}">
                <a16:creationId xmlns:a16="http://schemas.microsoft.com/office/drawing/2014/main" id="{585FF16D-10F3-49CF-943D-EDEB4FF8CE32}"/>
              </a:ext>
            </a:extLst>
          </p:cNvPr>
          <p:cNvCxnSpPr>
            <a:cxnSpLocks/>
            <a:stCxn id="425" idx="3"/>
            <a:endCxn id="429" idx="1"/>
          </p:cNvCxnSpPr>
          <p:nvPr/>
        </p:nvCxnSpPr>
        <p:spPr>
          <a:xfrm>
            <a:off x="2504112" y="2772497"/>
            <a:ext cx="284009" cy="347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Rectángulo 434">
            <a:extLst>
              <a:ext uri="{FF2B5EF4-FFF2-40B4-BE49-F238E27FC236}">
                <a16:creationId xmlns:a16="http://schemas.microsoft.com/office/drawing/2014/main" id="{8ABB4D85-F210-48D7-8E07-7CD7054370DD}"/>
              </a:ext>
            </a:extLst>
          </p:cNvPr>
          <p:cNvSpPr/>
          <p:nvPr/>
        </p:nvSpPr>
        <p:spPr>
          <a:xfrm>
            <a:off x="4042961" y="2591604"/>
            <a:ext cx="1215821" cy="38744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Take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TCs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waves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out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(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Maximum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436" name="Conector recto de flecha 435">
            <a:extLst>
              <a:ext uri="{FF2B5EF4-FFF2-40B4-BE49-F238E27FC236}">
                <a16:creationId xmlns:a16="http://schemas.microsoft.com/office/drawing/2014/main" id="{8196C815-5836-4539-B5BE-BCA04EFC39F3}"/>
              </a:ext>
            </a:extLst>
          </p:cNvPr>
          <p:cNvCxnSpPr>
            <a:cxnSpLocks/>
            <a:stCxn id="429" idx="3"/>
            <a:endCxn id="435" idx="1"/>
          </p:cNvCxnSpPr>
          <p:nvPr/>
        </p:nvCxnSpPr>
        <p:spPr>
          <a:xfrm>
            <a:off x="3876130" y="2775974"/>
            <a:ext cx="166831" cy="935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Conector recto de flecha 441">
            <a:extLst>
              <a:ext uri="{FF2B5EF4-FFF2-40B4-BE49-F238E27FC236}">
                <a16:creationId xmlns:a16="http://schemas.microsoft.com/office/drawing/2014/main" id="{B2E024D9-21C7-4BEC-BEFC-B4B02CA185E3}"/>
              </a:ext>
            </a:extLst>
          </p:cNvPr>
          <p:cNvCxnSpPr>
            <a:cxnSpLocks/>
            <a:stCxn id="109" idx="3"/>
            <a:endCxn id="435" idx="2"/>
          </p:cNvCxnSpPr>
          <p:nvPr/>
        </p:nvCxnSpPr>
        <p:spPr>
          <a:xfrm flipV="1">
            <a:off x="3443227" y="2979050"/>
            <a:ext cx="1207645" cy="41377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Rectángulo 461">
            <a:extLst>
              <a:ext uri="{FF2B5EF4-FFF2-40B4-BE49-F238E27FC236}">
                <a16:creationId xmlns:a16="http://schemas.microsoft.com/office/drawing/2014/main" id="{24EF25DB-C34D-474F-9A1A-EC4D0A8E70C0}"/>
              </a:ext>
            </a:extLst>
          </p:cNvPr>
          <p:cNvSpPr/>
          <p:nvPr/>
        </p:nvSpPr>
        <p:spPr>
          <a:xfrm>
            <a:off x="5655585" y="2531443"/>
            <a:ext cx="1347990" cy="4725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WAVE FAMILIES</a:t>
            </a:r>
          </a:p>
          <a:p>
            <a:pPr algn="ctr"/>
            <a:r>
              <a:rPr lang="es-ES" sz="1100" b="1" dirty="0">
                <a:solidFill>
                  <a:srgbClr val="1F6BBF"/>
                </a:solidFill>
              </a:rPr>
              <a:t> (swl1 swl2 sea)</a:t>
            </a:r>
          </a:p>
        </p:txBody>
      </p:sp>
      <p:cxnSp>
        <p:nvCxnSpPr>
          <p:cNvPr id="463" name="Conector recto de flecha 462">
            <a:extLst>
              <a:ext uri="{FF2B5EF4-FFF2-40B4-BE49-F238E27FC236}">
                <a16:creationId xmlns:a16="http://schemas.microsoft.com/office/drawing/2014/main" id="{8EF1EE0B-CF68-4AFF-ADF3-7D97FF17E483}"/>
              </a:ext>
            </a:extLst>
          </p:cNvPr>
          <p:cNvCxnSpPr>
            <a:cxnSpLocks/>
            <a:stCxn id="435" idx="3"/>
            <a:endCxn id="462" idx="1"/>
          </p:cNvCxnSpPr>
          <p:nvPr/>
        </p:nvCxnSpPr>
        <p:spPr>
          <a:xfrm flipV="1">
            <a:off x="5258782" y="2767693"/>
            <a:ext cx="396803" cy="1763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Rectángulo 521">
            <a:extLst>
              <a:ext uri="{FF2B5EF4-FFF2-40B4-BE49-F238E27FC236}">
                <a16:creationId xmlns:a16="http://schemas.microsoft.com/office/drawing/2014/main" id="{167B3C17-5043-4DC6-82DA-931BAC9E2D84}"/>
              </a:ext>
            </a:extLst>
          </p:cNvPr>
          <p:cNvSpPr/>
          <p:nvPr/>
        </p:nvSpPr>
        <p:spPr>
          <a:xfrm>
            <a:off x="10572622" y="2607701"/>
            <a:ext cx="1444973" cy="46602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1F6BBF"/>
                </a:solidFill>
              </a:rPr>
              <a:t>DAILY VALUES</a:t>
            </a:r>
          </a:p>
          <a:p>
            <a:pPr algn="ctr"/>
            <a:r>
              <a:rPr lang="en-US" sz="1100" b="1" dirty="0">
                <a:solidFill>
                  <a:srgbClr val="1F6BBF"/>
                </a:solidFill>
              </a:rPr>
              <a:t> Hs </a:t>
            </a:r>
            <a:r>
              <a:rPr lang="en-US" sz="1100" b="1" dirty="0" err="1">
                <a:solidFill>
                  <a:srgbClr val="1F6BBF"/>
                </a:solidFill>
              </a:rPr>
              <a:t>Tp</a:t>
            </a:r>
            <a:r>
              <a:rPr lang="en-US" sz="1100" b="1" dirty="0">
                <a:solidFill>
                  <a:srgbClr val="1F6BBF"/>
                </a:solidFill>
              </a:rPr>
              <a:t> Dir SS mu tau</a:t>
            </a:r>
          </a:p>
        </p:txBody>
      </p:sp>
      <p:cxnSp>
        <p:nvCxnSpPr>
          <p:cNvPr id="527" name="Conector recto de flecha 526">
            <a:extLst>
              <a:ext uri="{FF2B5EF4-FFF2-40B4-BE49-F238E27FC236}">
                <a16:creationId xmlns:a16="http://schemas.microsoft.com/office/drawing/2014/main" id="{0DA5AF32-65B4-4864-8BE6-70A7E92F32A7}"/>
              </a:ext>
            </a:extLst>
          </p:cNvPr>
          <p:cNvCxnSpPr>
            <a:cxnSpLocks/>
            <a:stCxn id="382" idx="2"/>
            <a:endCxn id="522" idx="0"/>
          </p:cNvCxnSpPr>
          <p:nvPr/>
        </p:nvCxnSpPr>
        <p:spPr>
          <a:xfrm flipH="1">
            <a:off x="11295109" y="2340248"/>
            <a:ext cx="15124" cy="26745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Rectángulo 531">
            <a:extLst>
              <a:ext uri="{FF2B5EF4-FFF2-40B4-BE49-F238E27FC236}">
                <a16:creationId xmlns:a16="http://schemas.microsoft.com/office/drawing/2014/main" id="{2A4C8128-23E3-4ACD-88B3-F0C71153837E}"/>
              </a:ext>
            </a:extLst>
          </p:cNvPr>
          <p:cNvSpPr/>
          <p:nvPr/>
        </p:nvSpPr>
        <p:spPr>
          <a:xfrm>
            <a:off x="10860265" y="4114342"/>
            <a:ext cx="934861" cy="46139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INTRADAILY VARIABILITY</a:t>
            </a:r>
          </a:p>
        </p:txBody>
      </p:sp>
      <p:sp>
        <p:nvSpPr>
          <p:cNvPr id="533" name="Rectángulo 532">
            <a:extLst>
              <a:ext uri="{FF2B5EF4-FFF2-40B4-BE49-F238E27FC236}">
                <a16:creationId xmlns:a16="http://schemas.microsoft.com/office/drawing/2014/main" id="{42997AC0-8B3F-481D-BA6B-0DFDDEDEED51}"/>
              </a:ext>
            </a:extLst>
          </p:cNvPr>
          <p:cNvSpPr/>
          <p:nvPr/>
        </p:nvSpPr>
        <p:spPr>
          <a:xfrm>
            <a:off x="10737865" y="4879943"/>
            <a:ext cx="1154485" cy="46602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1F6BBF"/>
                </a:solidFill>
              </a:rPr>
              <a:t>HOURLY VALUES</a:t>
            </a:r>
          </a:p>
          <a:p>
            <a:pPr algn="ctr"/>
            <a:r>
              <a:rPr lang="en-US" sz="1100" b="1" dirty="0">
                <a:solidFill>
                  <a:srgbClr val="1F6BBF"/>
                </a:solidFill>
              </a:rPr>
              <a:t> Hs </a:t>
            </a:r>
            <a:r>
              <a:rPr lang="en-US" sz="1100" b="1" dirty="0" err="1">
                <a:solidFill>
                  <a:srgbClr val="1F6BBF"/>
                </a:solidFill>
              </a:rPr>
              <a:t>Tp</a:t>
            </a:r>
            <a:r>
              <a:rPr lang="en-US" sz="1100" b="1" dirty="0">
                <a:solidFill>
                  <a:srgbClr val="1F6BBF"/>
                </a:solidFill>
              </a:rPr>
              <a:t> Dir SS</a:t>
            </a:r>
          </a:p>
        </p:txBody>
      </p:sp>
      <p:cxnSp>
        <p:nvCxnSpPr>
          <p:cNvPr id="534" name="Conector recto de flecha 533">
            <a:extLst>
              <a:ext uri="{FF2B5EF4-FFF2-40B4-BE49-F238E27FC236}">
                <a16:creationId xmlns:a16="http://schemas.microsoft.com/office/drawing/2014/main" id="{1753420A-4A3F-4C8A-BFD5-7F73E2524603}"/>
              </a:ext>
            </a:extLst>
          </p:cNvPr>
          <p:cNvCxnSpPr>
            <a:cxnSpLocks/>
            <a:stCxn id="522" idx="2"/>
            <a:endCxn id="565" idx="0"/>
          </p:cNvCxnSpPr>
          <p:nvPr/>
        </p:nvCxnSpPr>
        <p:spPr>
          <a:xfrm>
            <a:off x="11295109" y="3073722"/>
            <a:ext cx="21829" cy="22149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Conector recto de flecha 536">
            <a:extLst>
              <a:ext uri="{FF2B5EF4-FFF2-40B4-BE49-F238E27FC236}">
                <a16:creationId xmlns:a16="http://schemas.microsoft.com/office/drawing/2014/main" id="{E50417B5-A411-41BB-8E30-3FA59F341237}"/>
              </a:ext>
            </a:extLst>
          </p:cNvPr>
          <p:cNvCxnSpPr>
            <a:cxnSpLocks/>
            <a:stCxn id="532" idx="2"/>
            <a:endCxn id="533" idx="0"/>
          </p:cNvCxnSpPr>
          <p:nvPr/>
        </p:nvCxnSpPr>
        <p:spPr>
          <a:xfrm flipH="1">
            <a:off x="11315108" y="4575732"/>
            <a:ext cx="12588" cy="30421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5" name="Rectángulo 564">
            <a:extLst>
              <a:ext uri="{FF2B5EF4-FFF2-40B4-BE49-F238E27FC236}">
                <a16:creationId xmlns:a16="http://schemas.microsoft.com/office/drawing/2014/main" id="{955E4677-88A8-488A-A747-4C830C9F9726}"/>
              </a:ext>
            </a:extLst>
          </p:cNvPr>
          <p:cNvSpPr/>
          <p:nvPr/>
        </p:nvSpPr>
        <p:spPr>
          <a:xfrm>
            <a:off x="10652806" y="3295217"/>
            <a:ext cx="1328263" cy="59354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ADDING ASTRONOMICAL TIDE AND MMSL</a:t>
            </a:r>
          </a:p>
        </p:txBody>
      </p:sp>
      <p:cxnSp>
        <p:nvCxnSpPr>
          <p:cNvPr id="567" name="Conector recto de flecha 566">
            <a:extLst>
              <a:ext uri="{FF2B5EF4-FFF2-40B4-BE49-F238E27FC236}">
                <a16:creationId xmlns:a16="http://schemas.microsoft.com/office/drawing/2014/main" id="{61FC29B8-8847-438C-901D-CD7622FB9EBD}"/>
              </a:ext>
            </a:extLst>
          </p:cNvPr>
          <p:cNvCxnSpPr>
            <a:cxnSpLocks/>
            <a:stCxn id="565" idx="2"/>
            <a:endCxn id="532" idx="0"/>
          </p:cNvCxnSpPr>
          <p:nvPr/>
        </p:nvCxnSpPr>
        <p:spPr>
          <a:xfrm>
            <a:off x="11316938" y="3888758"/>
            <a:ext cx="10758" cy="22558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Conector recto de flecha 569">
            <a:extLst>
              <a:ext uri="{FF2B5EF4-FFF2-40B4-BE49-F238E27FC236}">
                <a16:creationId xmlns:a16="http://schemas.microsoft.com/office/drawing/2014/main" id="{97214589-9031-4B8F-90FE-81712F314C8A}"/>
              </a:ext>
            </a:extLst>
          </p:cNvPr>
          <p:cNvCxnSpPr>
            <a:cxnSpLocks/>
            <a:stCxn id="377" idx="0"/>
            <a:endCxn id="565" idx="1"/>
          </p:cNvCxnSpPr>
          <p:nvPr/>
        </p:nvCxnSpPr>
        <p:spPr>
          <a:xfrm flipV="1">
            <a:off x="10384714" y="3591988"/>
            <a:ext cx="268092" cy="201036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4" name="Rectángulo 573">
            <a:extLst>
              <a:ext uri="{FF2B5EF4-FFF2-40B4-BE49-F238E27FC236}">
                <a16:creationId xmlns:a16="http://schemas.microsoft.com/office/drawing/2014/main" id="{C239D82D-6ACC-42E0-A187-CA23809F64FC}"/>
              </a:ext>
            </a:extLst>
          </p:cNvPr>
          <p:cNvSpPr/>
          <p:nvPr/>
        </p:nvSpPr>
        <p:spPr>
          <a:xfrm>
            <a:off x="6360019" y="6302586"/>
            <a:ext cx="934861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TTIDE</a:t>
            </a:r>
          </a:p>
        </p:txBody>
      </p:sp>
      <p:sp>
        <p:nvSpPr>
          <p:cNvPr id="579" name="Rectángulo 578">
            <a:extLst>
              <a:ext uri="{FF2B5EF4-FFF2-40B4-BE49-F238E27FC236}">
                <a16:creationId xmlns:a16="http://schemas.microsoft.com/office/drawing/2014/main" id="{61718598-F612-40A6-9251-BCA85DE43B1F}"/>
              </a:ext>
            </a:extLst>
          </p:cNvPr>
          <p:cNvSpPr/>
          <p:nvPr/>
        </p:nvSpPr>
        <p:spPr>
          <a:xfrm>
            <a:off x="7814017" y="6191197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AT SIMULATION 1000 YEARS</a:t>
            </a:r>
          </a:p>
        </p:txBody>
      </p:sp>
      <p:cxnSp>
        <p:nvCxnSpPr>
          <p:cNvPr id="580" name="Conector recto de flecha 579">
            <a:extLst>
              <a:ext uri="{FF2B5EF4-FFF2-40B4-BE49-F238E27FC236}">
                <a16:creationId xmlns:a16="http://schemas.microsoft.com/office/drawing/2014/main" id="{0B095E06-FA85-4335-8466-1416599AF3C6}"/>
              </a:ext>
            </a:extLst>
          </p:cNvPr>
          <p:cNvCxnSpPr>
            <a:cxnSpLocks/>
            <a:stCxn id="574" idx="3"/>
            <a:endCxn id="579" idx="1"/>
          </p:cNvCxnSpPr>
          <p:nvPr/>
        </p:nvCxnSpPr>
        <p:spPr>
          <a:xfrm flipV="1">
            <a:off x="7294880" y="6453314"/>
            <a:ext cx="519137" cy="1221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5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Conector recto de flecha 498">
            <a:extLst>
              <a:ext uri="{FF2B5EF4-FFF2-40B4-BE49-F238E27FC236}">
                <a16:creationId xmlns:a16="http://schemas.microsoft.com/office/drawing/2014/main" id="{BB9FD7F9-819B-4CE8-9AF2-07D0E68C52CC}"/>
              </a:ext>
            </a:extLst>
          </p:cNvPr>
          <p:cNvCxnSpPr>
            <a:cxnSpLocks/>
            <a:stCxn id="146" idx="3"/>
            <a:endCxn id="382" idx="1"/>
          </p:cNvCxnSpPr>
          <p:nvPr/>
        </p:nvCxnSpPr>
        <p:spPr>
          <a:xfrm flipV="1">
            <a:off x="9458788" y="2033358"/>
            <a:ext cx="1128958" cy="2332977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Conector recto de flecha 664">
            <a:extLst>
              <a:ext uri="{FF2B5EF4-FFF2-40B4-BE49-F238E27FC236}">
                <a16:creationId xmlns:a16="http://schemas.microsoft.com/office/drawing/2014/main" id="{D88192C8-D184-41CF-9403-D15FFF18C150}"/>
              </a:ext>
            </a:extLst>
          </p:cNvPr>
          <p:cNvCxnSpPr>
            <a:cxnSpLocks/>
            <a:stCxn id="148" idx="3"/>
            <a:endCxn id="382" idx="1"/>
          </p:cNvCxnSpPr>
          <p:nvPr/>
        </p:nvCxnSpPr>
        <p:spPr>
          <a:xfrm flipV="1">
            <a:off x="8202935" y="2033358"/>
            <a:ext cx="2384811" cy="285758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Conector recto de flecha 667">
            <a:extLst>
              <a:ext uri="{FF2B5EF4-FFF2-40B4-BE49-F238E27FC236}">
                <a16:creationId xmlns:a16="http://schemas.microsoft.com/office/drawing/2014/main" id="{B1CC3DD2-2922-440F-9D13-70B4AA08764E}"/>
              </a:ext>
            </a:extLst>
          </p:cNvPr>
          <p:cNvCxnSpPr>
            <a:cxnSpLocks/>
            <a:stCxn id="149" idx="3"/>
            <a:endCxn id="382" idx="1"/>
          </p:cNvCxnSpPr>
          <p:nvPr/>
        </p:nvCxnSpPr>
        <p:spPr>
          <a:xfrm flipV="1">
            <a:off x="8102355" y="2033358"/>
            <a:ext cx="2485391" cy="3241274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Conector recto de flecha 583">
            <a:extLst>
              <a:ext uri="{FF2B5EF4-FFF2-40B4-BE49-F238E27FC236}">
                <a16:creationId xmlns:a16="http://schemas.microsoft.com/office/drawing/2014/main" id="{AA262AD6-D341-4821-B38B-4CD26EC4FC92}"/>
              </a:ext>
            </a:extLst>
          </p:cNvPr>
          <p:cNvCxnSpPr>
            <a:cxnSpLocks/>
            <a:stCxn id="579" idx="3"/>
            <a:endCxn id="565" idx="1"/>
          </p:cNvCxnSpPr>
          <p:nvPr/>
        </p:nvCxnSpPr>
        <p:spPr>
          <a:xfrm flipV="1">
            <a:off x="9018002" y="3591988"/>
            <a:ext cx="1634804" cy="286132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Conector recto de flecha 574">
            <a:extLst>
              <a:ext uri="{FF2B5EF4-FFF2-40B4-BE49-F238E27FC236}">
                <a16:creationId xmlns:a16="http://schemas.microsoft.com/office/drawing/2014/main" id="{E6FCE02C-F64A-4EE1-8F93-B6FD2D84D202}"/>
              </a:ext>
            </a:extLst>
          </p:cNvPr>
          <p:cNvCxnSpPr>
            <a:cxnSpLocks/>
            <a:stCxn id="199" idx="3"/>
            <a:endCxn id="574" idx="1"/>
          </p:cNvCxnSpPr>
          <p:nvPr/>
        </p:nvCxnSpPr>
        <p:spPr>
          <a:xfrm>
            <a:off x="5151464" y="5808046"/>
            <a:ext cx="1208555" cy="6574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Conector recto de flecha 481">
            <a:extLst>
              <a:ext uri="{FF2B5EF4-FFF2-40B4-BE49-F238E27FC236}">
                <a16:creationId xmlns:a16="http://schemas.microsoft.com/office/drawing/2014/main" id="{F598D554-76A1-451A-AE69-7E904DA8F81D}"/>
              </a:ext>
            </a:extLst>
          </p:cNvPr>
          <p:cNvCxnSpPr>
            <a:cxnSpLocks/>
            <a:stCxn id="123" idx="3"/>
            <a:endCxn id="382" idx="1"/>
          </p:cNvCxnSpPr>
          <p:nvPr/>
        </p:nvCxnSpPr>
        <p:spPr>
          <a:xfrm flipV="1">
            <a:off x="6406905" y="2033358"/>
            <a:ext cx="4180841" cy="136227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Conector recto de flecha 409">
            <a:extLst>
              <a:ext uri="{FF2B5EF4-FFF2-40B4-BE49-F238E27FC236}">
                <a16:creationId xmlns:a16="http://schemas.microsoft.com/office/drawing/2014/main" id="{4880EAD0-1951-4AED-8083-B70F8DC3D6D8}"/>
              </a:ext>
            </a:extLst>
          </p:cNvPr>
          <p:cNvCxnSpPr>
            <a:cxnSpLocks/>
            <a:stCxn id="140" idx="3"/>
            <a:endCxn id="382" idx="1"/>
          </p:cNvCxnSpPr>
          <p:nvPr/>
        </p:nvCxnSpPr>
        <p:spPr>
          <a:xfrm flipV="1">
            <a:off x="5769395" y="2033358"/>
            <a:ext cx="4818351" cy="180065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Conector recto de flecha 466">
            <a:extLst>
              <a:ext uri="{FF2B5EF4-FFF2-40B4-BE49-F238E27FC236}">
                <a16:creationId xmlns:a16="http://schemas.microsoft.com/office/drawing/2014/main" id="{31DACA2C-9D1E-4566-A99E-4A9D53E35DD3}"/>
              </a:ext>
            </a:extLst>
          </p:cNvPr>
          <p:cNvCxnSpPr>
            <a:cxnSpLocks/>
            <a:stCxn id="462" idx="3"/>
            <a:endCxn id="382" idx="1"/>
          </p:cNvCxnSpPr>
          <p:nvPr/>
        </p:nvCxnSpPr>
        <p:spPr>
          <a:xfrm flipV="1">
            <a:off x="7003575" y="2033358"/>
            <a:ext cx="3584171" cy="734335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cto de flecha 263">
            <a:extLst>
              <a:ext uri="{FF2B5EF4-FFF2-40B4-BE49-F238E27FC236}">
                <a16:creationId xmlns:a16="http://schemas.microsoft.com/office/drawing/2014/main" id="{DDDEE407-7061-4919-A7BF-EED7370544B3}"/>
              </a:ext>
            </a:extLst>
          </p:cNvPr>
          <p:cNvCxnSpPr>
            <a:cxnSpLocks/>
            <a:stCxn id="22" idx="3"/>
            <a:endCxn id="249" idx="1"/>
          </p:cNvCxnSpPr>
          <p:nvPr/>
        </p:nvCxnSpPr>
        <p:spPr>
          <a:xfrm flipV="1">
            <a:off x="4270576" y="685660"/>
            <a:ext cx="3169574" cy="36175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Conector recto de flecha 363">
            <a:extLst>
              <a:ext uri="{FF2B5EF4-FFF2-40B4-BE49-F238E27FC236}">
                <a16:creationId xmlns:a16="http://schemas.microsoft.com/office/drawing/2014/main" id="{0AEA5099-DB6E-4E9C-A6CA-A6A916A48FA8}"/>
              </a:ext>
            </a:extLst>
          </p:cNvPr>
          <p:cNvCxnSpPr>
            <a:cxnSpLocks/>
            <a:stCxn id="250" idx="2"/>
            <a:endCxn id="363" idx="0"/>
          </p:cNvCxnSpPr>
          <p:nvPr/>
        </p:nvCxnSpPr>
        <p:spPr>
          <a:xfrm flipH="1">
            <a:off x="9100692" y="959163"/>
            <a:ext cx="183421" cy="475038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ector recto de flecha 320">
            <a:extLst>
              <a:ext uri="{FF2B5EF4-FFF2-40B4-BE49-F238E27FC236}">
                <a16:creationId xmlns:a16="http://schemas.microsoft.com/office/drawing/2014/main" id="{F7307BA0-EADA-499D-81AA-B0BB4F005FF1}"/>
              </a:ext>
            </a:extLst>
          </p:cNvPr>
          <p:cNvCxnSpPr>
            <a:cxnSpLocks/>
            <a:stCxn id="250" idx="2"/>
            <a:endCxn id="327" idx="0"/>
          </p:cNvCxnSpPr>
          <p:nvPr/>
        </p:nvCxnSpPr>
        <p:spPr>
          <a:xfrm flipH="1">
            <a:off x="7493631" y="959163"/>
            <a:ext cx="1790482" cy="21429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cto de flecha 222">
            <a:extLst>
              <a:ext uri="{FF2B5EF4-FFF2-40B4-BE49-F238E27FC236}">
                <a16:creationId xmlns:a16="http://schemas.microsoft.com/office/drawing/2014/main" id="{F49CD46D-D7AE-435A-B46E-D95A1436A748}"/>
              </a:ext>
            </a:extLst>
          </p:cNvPr>
          <p:cNvCxnSpPr>
            <a:cxnSpLocks/>
            <a:stCxn id="21" idx="3"/>
            <a:endCxn id="226" idx="1"/>
          </p:cNvCxnSpPr>
          <p:nvPr/>
        </p:nvCxnSpPr>
        <p:spPr>
          <a:xfrm>
            <a:off x="3727236" y="620773"/>
            <a:ext cx="2298819" cy="511500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cto de flecha 208">
            <a:extLst>
              <a:ext uri="{FF2B5EF4-FFF2-40B4-BE49-F238E27FC236}">
                <a16:creationId xmlns:a16="http://schemas.microsoft.com/office/drawing/2014/main" id="{8134CA3F-007D-4351-B786-836041BABFE4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 flipV="1">
            <a:off x="3413760" y="5524196"/>
            <a:ext cx="1534551" cy="22071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cto de flecha 203">
            <a:extLst>
              <a:ext uri="{FF2B5EF4-FFF2-40B4-BE49-F238E27FC236}">
                <a16:creationId xmlns:a16="http://schemas.microsoft.com/office/drawing/2014/main" id="{BD728B8B-78FF-4C9B-8899-7B25ABFBBA08}"/>
              </a:ext>
            </a:extLst>
          </p:cNvPr>
          <p:cNvCxnSpPr>
            <a:cxnSpLocks/>
            <a:stCxn id="197" idx="3"/>
            <a:endCxn id="200" idx="1"/>
          </p:cNvCxnSpPr>
          <p:nvPr/>
        </p:nvCxnSpPr>
        <p:spPr>
          <a:xfrm>
            <a:off x="3413760" y="5744910"/>
            <a:ext cx="1515399" cy="39663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36685811-5E35-484F-9EEA-399E1CBD0728}"/>
              </a:ext>
            </a:extLst>
          </p:cNvPr>
          <p:cNvSpPr/>
          <p:nvPr/>
        </p:nvSpPr>
        <p:spPr>
          <a:xfrm>
            <a:off x="602972" y="412904"/>
            <a:ext cx="589721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SST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E3F37A5-3A92-4800-B91F-131FCC645F8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192693" y="606251"/>
            <a:ext cx="424400" cy="12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D67C722-B667-473D-BE31-501986B9D825}"/>
              </a:ext>
            </a:extLst>
          </p:cNvPr>
          <p:cNvSpPr/>
          <p:nvPr/>
        </p:nvSpPr>
        <p:spPr>
          <a:xfrm>
            <a:off x="1617093" y="412782"/>
            <a:ext cx="965454" cy="38693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ANNUAL PREDICTOR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2444081-B258-464B-ADC3-DE5D26DDDAD9}"/>
              </a:ext>
            </a:extLst>
          </p:cNvPr>
          <p:cNvSpPr/>
          <p:nvPr/>
        </p:nvSpPr>
        <p:spPr>
          <a:xfrm>
            <a:off x="3006947" y="134182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6 AWT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9FDFFC0-0DBB-49DD-95D0-DC4D33A157A8}"/>
              </a:ext>
            </a:extLst>
          </p:cNvPr>
          <p:cNvSpPr/>
          <p:nvPr/>
        </p:nvSpPr>
        <p:spPr>
          <a:xfrm>
            <a:off x="3006947" y="481412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PCs</a:t>
            </a:r>
            <a:r>
              <a:rPr lang="es-ES" sz="1100" b="1" dirty="0">
                <a:solidFill>
                  <a:srgbClr val="1F6BBF"/>
                </a:solidFill>
              </a:rPr>
              <a:t> AWT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C885318-6728-4D1C-BE91-52C326FA104A}"/>
              </a:ext>
            </a:extLst>
          </p:cNvPr>
          <p:cNvSpPr/>
          <p:nvPr/>
        </p:nvSpPr>
        <p:spPr>
          <a:xfrm>
            <a:off x="3006947" y="908056"/>
            <a:ext cx="126362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PCs</a:t>
            </a:r>
            <a:r>
              <a:rPr lang="es-ES" sz="1100" b="1" dirty="0">
                <a:solidFill>
                  <a:srgbClr val="1F6BBF"/>
                </a:solidFill>
              </a:rPr>
              <a:t> SIMULATIONS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96693E8-34E8-426A-8C34-63EA7C654906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 flipV="1">
            <a:off x="2582547" y="273543"/>
            <a:ext cx="424400" cy="33270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2693239-2544-468B-85C7-13B1D1D1CDF3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2582547" y="606251"/>
            <a:ext cx="424400" cy="1452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A0D7519-1BC8-4731-84CD-91FC83EB5FC8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2582547" y="606251"/>
            <a:ext cx="424400" cy="44116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46A4AAA8-36AA-4E59-87AB-3D21AC6FE50B}"/>
              </a:ext>
            </a:extLst>
          </p:cNvPr>
          <p:cNvSpPr/>
          <p:nvPr/>
        </p:nvSpPr>
        <p:spPr>
          <a:xfrm>
            <a:off x="602973" y="1279465"/>
            <a:ext cx="589721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MJO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8231ABB6-F855-4B3B-A518-8866D39EEEB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192694" y="1451049"/>
            <a:ext cx="1029708" cy="2188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7826127-367D-4A0B-8992-6DDC0EBC2DEC}"/>
              </a:ext>
            </a:extLst>
          </p:cNvPr>
          <p:cNvSpPr/>
          <p:nvPr/>
        </p:nvSpPr>
        <p:spPr>
          <a:xfrm>
            <a:off x="2222402" y="1311688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PCs</a:t>
            </a:r>
            <a:r>
              <a:rPr lang="es-ES" sz="1100" b="1" dirty="0">
                <a:solidFill>
                  <a:srgbClr val="1F6BBF"/>
                </a:solidFill>
              </a:rPr>
              <a:t> MJO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84B1656E-7F0D-454F-8B6E-AB5A79299A7E}"/>
              </a:ext>
            </a:extLst>
          </p:cNvPr>
          <p:cNvSpPr/>
          <p:nvPr/>
        </p:nvSpPr>
        <p:spPr>
          <a:xfrm>
            <a:off x="602972" y="1891016"/>
            <a:ext cx="589721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SLP</a:t>
            </a:r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984E04F0-260F-407F-AE67-7B70C50B3A30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 flipV="1">
            <a:off x="1192693" y="1930379"/>
            <a:ext cx="490932" cy="15410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41A49C46-0E49-4B4E-94C0-74A3856D7943}"/>
              </a:ext>
            </a:extLst>
          </p:cNvPr>
          <p:cNvSpPr/>
          <p:nvPr/>
        </p:nvSpPr>
        <p:spPr>
          <a:xfrm>
            <a:off x="1683625" y="1791018"/>
            <a:ext cx="1323325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ESTELA (“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Optimal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”)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FA9C5E5C-A19D-4B1E-8B5D-13F96059A524}"/>
              </a:ext>
            </a:extLst>
          </p:cNvPr>
          <p:cNvSpPr/>
          <p:nvPr/>
        </p:nvSpPr>
        <p:spPr>
          <a:xfrm>
            <a:off x="1683624" y="2177955"/>
            <a:ext cx="132332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NO ESTELA</a:t>
            </a:r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2E8FA347-E6B2-42FE-9FFA-685845B77379}"/>
              </a:ext>
            </a:extLst>
          </p:cNvPr>
          <p:cNvCxnSpPr>
            <a:cxnSpLocks/>
            <a:stCxn id="56" idx="3"/>
            <a:endCxn id="64" idx="1"/>
          </p:cNvCxnSpPr>
          <p:nvPr/>
        </p:nvCxnSpPr>
        <p:spPr>
          <a:xfrm>
            <a:off x="1192693" y="2084485"/>
            <a:ext cx="490931" cy="2180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B49336C0-4C3D-4A13-B5F1-BDF0DB805838}"/>
              </a:ext>
            </a:extLst>
          </p:cNvPr>
          <p:cNvSpPr/>
          <p:nvPr/>
        </p:nvSpPr>
        <p:spPr>
          <a:xfrm>
            <a:off x="3349410" y="1949473"/>
            <a:ext cx="924720" cy="34513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DAILY </a:t>
            </a:r>
          </a:p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PREDICTOR</a:t>
            </a:r>
          </a:p>
        </p:txBody>
      </p: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89C352D6-7739-41B0-B618-D7255A764319}"/>
              </a:ext>
            </a:extLst>
          </p:cNvPr>
          <p:cNvCxnSpPr>
            <a:cxnSpLocks/>
            <a:stCxn id="60" idx="3"/>
            <a:endCxn id="69" idx="1"/>
          </p:cNvCxnSpPr>
          <p:nvPr/>
        </p:nvCxnSpPr>
        <p:spPr>
          <a:xfrm>
            <a:off x="3006950" y="1930379"/>
            <a:ext cx="342460" cy="19166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77A754AA-F2DF-4D53-AFAB-204894D5E145}"/>
              </a:ext>
            </a:extLst>
          </p:cNvPr>
          <p:cNvCxnSpPr>
            <a:cxnSpLocks/>
            <a:stCxn id="64" idx="3"/>
            <a:endCxn id="69" idx="1"/>
          </p:cNvCxnSpPr>
          <p:nvPr/>
        </p:nvCxnSpPr>
        <p:spPr>
          <a:xfrm flipV="1">
            <a:off x="3006949" y="2122043"/>
            <a:ext cx="342461" cy="18052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9DD310F2-B9AF-4404-8D7B-DBEFEBF234BF}"/>
              </a:ext>
            </a:extLst>
          </p:cNvPr>
          <p:cNvCxnSpPr>
            <a:cxnSpLocks/>
            <a:stCxn id="69" idx="3"/>
            <a:endCxn id="91" idx="1"/>
          </p:cNvCxnSpPr>
          <p:nvPr/>
        </p:nvCxnSpPr>
        <p:spPr>
          <a:xfrm flipV="1">
            <a:off x="4274130" y="2119330"/>
            <a:ext cx="342460" cy="271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90">
            <a:extLst>
              <a:ext uri="{FF2B5EF4-FFF2-40B4-BE49-F238E27FC236}">
                <a16:creationId xmlns:a16="http://schemas.microsoft.com/office/drawing/2014/main" id="{DB89FC3F-13CC-4C12-B3D3-8ED125F00F6F}"/>
              </a:ext>
            </a:extLst>
          </p:cNvPr>
          <p:cNvSpPr/>
          <p:nvPr/>
        </p:nvSpPr>
        <p:spPr>
          <a:xfrm>
            <a:off x="4616590" y="1979969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36 DWT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F1828C0C-D090-4FFF-A652-04F2D655746F}"/>
              </a:ext>
            </a:extLst>
          </p:cNvPr>
          <p:cNvSpPr/>
          <p:nvPr/>
        </p:nvSpPr>
        <p:spPr>
          <a:xfrm>
            <a:off x="424063" y="3205051"/>
            <a:ext cx="947538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HISTORICAL </a:t>
            </a:r>
            <a:r>
              <a:rPr lang="es-ES" sz="1100" b="1" dirty="0" err="1">
                <a:solidFill>
                  <a:srgbClr val="B42A86"/>
                </a:solidFill>
              </a:rPr>
              <a:t>TCs</a:t>
            </a:r>
            <a:r>
              <a:rPr lang="es-ES" sz="1100" b="1" dirty="0">
                <a:solidFill>
                  <a:srgbClr val="B42A86"/>
                </a:solidFill>
              </a:rPr>
              <a:t> (</a:t>
            </a:r>
            <a:r>
              <a:rPr lang="es-ES" sz="1100" b="1" dirty="0" err="1">
                <a:solidFill>
                  <a:srgbClr val="B42A86"/>
                </a:solidFill>
              </a:rPr>
              <a:t>IBtrACS</a:t>
            </a:r>
            <a:r>
              <a:rPr lang="es-ES" sz="1100" b="1" dirty="0">
                <a:solidFill>
                  <a:srgbClr val="B42A86"/>
                </a:solidFill>
              </a:rPr>
              <a:t>)</a:t>
            </a:r>
          </a:p>
        </p:txBody>
      </p: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8C5BD98C-DA35-45BC-B2DA-01CAA2AC1671}"/>
              </a:ext>
            </a:extLst>
          </p:cNvPr>
          <p:cNvCxnSpPr>
            <a:cxnSpLocks/>
            <a:stCxn id="105" idx="3"/>
            <a:endCxn id="109" idx="1"/>
          </p:cNvCxnSpPr>
          <p:nvPr/>
        </p:nvCxnSpPr>
        <p:spPr>
          <a:xfrm flipV="1">
            <a:off x="1371601" y="3392824"/>
            <a:ext cx="1330877" cy="56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B2F4A5BA-842B-4A9A-B7B9-1486C9095A1A}"/>
              </a:ext>
            </a:extLst>
          </p:cNvPr>
          <p:cNvSpPr/>
          <p:nvPr/>
        </p:nvSpPr>
        <p:spPr>
          <a:xfrm>
            <a:off x="2702478" y="3268207"/>
            <a:ext cx="740749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TCs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R=14</a:t>
            </a:r>
          </a:p>
        </p:txBody>
      </p:sp>
      <p:cxnSp>
        <p:nvCxnSpPr>
          <p:cNvPr id="110" name="Conector recto de flecha 109">
            <a:extLst>
              <a:ext uri="{FF2B5EF4-FFF2-40B4-BE49-F238E27FC236}">
                <a16:creationId xmlns:a16="http://schemas.microsoft.com/office/drawing/2014/main" id="{02EBAFD7-A0E5-4D15-9352-7DD1D8532700}"/>
              </a:ext>
            </a:extLst>
          </p:cNvPr>
          <p:cNvCxnSpPr>
            <a:cxnSpLocks/>
            <a:stCxn id="109" idx="3"/>
            <a:endCxn id="117" idx="1"/>
          </p:cNvCxnSpPr>
          <p:nvPr/>
        </p:nvCxnSpPr>
        <p:spPr>
          <a:xfrm>
            <a:off x="3443227" y="3392824"/>
            <a:ext cx="1008304" cy="281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FE6B1449-E7BE-40F0-AADE-2064BB422DB3}"/>
              </a:ext>
            </a:extLst>
          </p:cNvPr>
          <p:cNvCxnSpPr>
            <a:cxnSpLocks/>
            <a:stCxn id="91" idx="2"/>
            <a:endCxn id="117" idx="0"/>
          </p:cNvCxnSpPr>
          <p:nvPr/>
        </p:nvCxnSpPr>
        <p:spPr>
          <a:xfrm flipH="1">
            <a:off x="4976734" y="2258691"/>
            <a:ext cx="1" cy="101232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DB86310C-EC10-406B-BDB5-EFF6E5A19A85}"/>
              </a:ext>
            </a:extLst>
          </p:cNvPr>
          <p:cNvSpPr/>
          <p:nvPr/>
        </p:nvSpPr>
        <p:spPr>
          <a:xfrm>
            <a:off x="4451531" y="3271020"/>
            <a:ext cx="1050406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MODIFY DWT</a:t>
            </a: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3E42C037-1FD7-48E8-B505-4A0E838D144A}"/>
              </a:ext>
            </a:extLst>
          </p:cNvPr>
          <p:cNvSpPr/>
          <p:nvPr/>
        </p:nvSpPr>
        <p:spPr>
          <a:xfrm>
            <a:off x="5686616" y="3256275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42 DWT</a:t>
            </a:r>
          </a:p>
        </p:txBody>
      </p: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A6B0F639-91E3-4D60-A54D-5083AF790EAB}"/>
              </a:ext>
            </a:extLst>
          </p:cNvPr>
          <p:cNvCxnSpPr>
            <a:cxnSpLocks/>
            <a:stCxn id="117" idx="3"/>
            <a:endCxn id="123" idx="1"/>
          </p:cNvCxnSpPr>
          <p:nvPr/>
        </p:nvCxnSpPr>
        <p:spPr>
          <a:xfrm flipV="1">
            <a:off x="5501937" y="3395636"/>
            <a:ext cx="184679" cy="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54A29025-90F0-4BF7-B152-576DF505D18A}"/>
              </a:ext>
            </a:extLst>
          </p:cNvPr>
          <p:cNvSpPr/>
          <p:nvPr/>
        </p:nvSpPr>
        <p:spPr>
          <a:xfrm>
            <a:off x="396874" y="3785457"/>
            <a:ext cx="1041284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SYNTHETIC </a:t>
            </a:r>
            <a:r>
              <a:rPr lang="es-ES" sz="1100" b="1" dirty="0" err="1">
                <a:solidFill>
                  <a:srgbClr val="B42A86"/>
                </a:solidFill>
              </a:rPr>
              <a:t>TCs</a:t>
            </a:r>
            <a:r>
              <a:rPr lang="es-ES" sz="1100" b="1" dirty="0">
                <a:solidFill>
                  <a:srgbClr val="B42A86"/>
                </a:solidFill>
              </a:rPr>
              <a:t> (NAKAJO)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4DAEA645-D47F-456A-AEC2-5896AAFD4CEB}"/>
              </a:ext>
            </a:extLst>
          </p:cNvPr>
          <p:cNvSpPr/>
          <p:nvPr/>
        </p:nvSpPr>
        <p:spPr>
          <a:xfrm>
            <a:off x="1843883" y="3690273"/>
            <a:ext cx="1569877" cy="28865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Probabilities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R=14 r=4</a:t>
            </a: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F1E7619-111A-4C32-992A-CA953B6B40FB}"/>
              </a:ext>
            </a:extLst>
          </p:cNvPr>
          <p:cNvSpPr/>
          <p:nvPr/>
        </p:nvSpPr>
        <p:spPr>
          <a:xfrm>
            <a:off x="1843883" y="4202934"/>
            <a:ext cx="174791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Parameterize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tracks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+ MDA</a:t>
            </a:r>
          </a:p>
        </p:txBody>
      </p: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5B8BB7E2-00CD-4826-92F4-2C3F84002389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438158" y="3834599"/>
            <a:ext cx="405725" cy="14432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de flecha 136">
            <a:extLst>
              <a:ext uri="{FF2B5EF4-FFF2-40B4-BE49-F238E27FC236}">
                <a16:creationId xmlns:a16="http://schemas.microsoft.com/office/drawing/2014/main" id="{BA63C3C7-95C5-41F1-9727-084B902447E4}"/>
              </a:ext>
            </a:extLst>
          </p:cNvPr>
          <p:cNvCxnSpPr>
            <a:cxnSpLocks/>
            <a:stCxn id="131" idx="3"/>
            <a:endCxn id="133" idx="1"/>
          </p:cNvCxnSpPr>
          <p:nvPr/>
        </p:nvCxnSpPr>
        <p:spPr>
          <a:xfrm>
            <a:off x="1438158" y="3978926"/>
            <a:ext cx="405725" cy="34862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39615D1E-9697-4706-8881-A77663D209C9}"/>
              </a:ext>
            </a:extLst>
          </p:cNvPr>
          <p:cNvSpPr/>
          <p:nvPr/>
        </p:nvSpPr>
        <p:spPr>
          <a:xfrm>
            <a:off x="3822331" y="3697634"/>
            <a:ext cx="1947064" cy="27274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TCs</a:t>
            </a:r>
            <a:r>
              <a:rPr lang="es-ES" sz="1100" b="1" dirty="0">
                <a:solidFill>
                  <a:srgbClr val="1F6BBF"/>
                </a:solidFill>
              </a:rPr>
              <a:t> PROBABILITY MATRIX</a:t>
            </a:r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FF4EC106-8D81-44E0-9759-00875C1972CA}"/>
              </a:ext>
            </a:extLst>
          </p:cNvPr>
          <p:cNvSpPr/>
          <p:nvPr/>
        </p:nvSpPr>
        <p:spPr>
          <a:xfrm>
            <a:off x="3686681" y="4199577"/>
            <a:ext cx="1429802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SELECTION OF </a:t>
            </a:r>
            <a:r>
              <a:rPr lang="es-ES" sz="1100" b="1" dirty="0" err="1">
                <a:solidFill>
                  <a:srgbClr val="1F6BBF"/>
                </a:solidFill>
              </a:rPr>
              <a:t>TCs</a:t>
            </a:r>
            <a:r>
              <a:rPr lang="es-ES" sz="1100" b="1" dirty="0">
                <a:solidFill>
                  <a:srgbClr val="1F6BBF"/>
                </a:solidFill>
              </a:rPr>
              <a:t> TO SIMULATE</a:t>
            </a:r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018D88B1-55D3-4AAB-98DC-C3EE32E2FF69}"/>
              </a:ext>
            </a:extLst>
          </p:cNvPr>
          <p:cNvSpPr/>
          <p:nvPr/>
        </p:nvSpPr>
        <p:spPr>
          <a:xfrm>
            <a:off x="7440150" y="4246023"/>
            <a:ext cx="484287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RBF</a:t>
            </a:r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BA337130-FD9A-4D46-95B8-120DF21D12E9}"/>
              </a:ext>
            </a:extLst>
          </p:cNvPr>
          <p:cNvSpPr/>
          <p:nvPr/>
        </p:nvSpPr>
        <p:spPr>
          <a:xfrm>
            <a:off x="5219185" y="4207693"/>
            <a:ext cx="934861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SIMULATION</a:t>
            </a:r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36F6895F-94AF-4E96-88BD-A2590393A974}"/>
              </a:ext>
            </a:extLst>
          </p:cNvPr>
          <p:cNvSpPr/>
          <p:nvPr/>
        </p:nvSpPr>
        <p:spPr>
          <a:xfrm>
            <a:off x="8099171" y="4100794"/>
            <a:ext cx="1359617" cy="53108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WAVES+SS+MU RECONSTRUCTION</a:t>
            </a:r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A0D8B5EF-C72F-4777-AE1D-5F9A56249529}"/>
              </a:ext>
            </a:extLst>
          </p:cNvPr>
          <p:cNvSpPr/>
          <p:nvPr/>
        </p:nvSpPr>
        <p:spPr>
          <a:xfrm>
            <a:off x="6291623" y="4178610"/>
            <a:ext cx="1041284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WAVES+SS RESULTS</a:t>
            </a:r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9D09A191-6B7A-44A7-AB88-DD280503DDA5}"/>
              </a:ext>
            </a:extLst>
          </p:cNvPr>
          <p:cNvSpPr/>
          <p:nvPr/>
        </p:nvSpPr>
        <p:spPr>
          <a:xfrm>
            <a:off x="7161651" y="4766329"/>
            <a:ext cx="1041284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MU, TAU=0.5</a:t>
            </a:r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90B1A3B7-A731-4340-BA48-514285CF393E}"/>
              </a:ext>
            </a:extLst>
          </p:cNvPr>
          <p:cNvSpPr/>
          <p:nvPr/>
        </p:nvSpPr>
        <p:spPr>
          <a:xfrm>
            <a:off x="7280720" y="5150015"/>
            <a:ext cx="82163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MU, TAU</a:t>
            </a:r>
          </a:p>
        </p:txBody>
      </p:sp>
      <p:cxnSp>
        <p:nvCxnSpPr>
          <p:cNvPr id="150" name="Conector recto de flecha 149">
            <a:extLst>
              <a:ext uri="{FF2B5EF4-FFF2-40B4-BE49-F238E27FC236}">
                <a16:creationId xmlns:a16="http://schemas.microsoft.com/office/drawing/2014/main" id="{1DB0AE46-86B4-415C-B66A-7340CCCE9200}"/>
              </a:ext>
            </a:extLst>
          </p:cNvPr>
          <p:cNvCxnSpPr>
            <a:cxnSpLocks/>
            <a:stCxn id="132" idx="3"/>
            <a:endCxn id="140" idx="1"/>
          </p:cNvCxnSpPr>
          <p:nvPr/>
        </p:nvCxnSpPr>
        <p:spPr>
          <a:xfrm flipV="1">
            <a:off x="3413760" y="3834008"/>
            <a:ext cx="408571" cy="59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0A6C13A6-A5F1-47D2-98F8-454C2662AE1D}"/>
              </a:ext>
            </a:extLst>
          </p:cNvPr>
          <p:cNvCxnSpPr>
            <a:cxnSpLocks/>
            <a:stCxn id="133" idx="3"/>
            <a:endCxn id="141" idx="1"/>
          </p:cNvCxnSpPr>
          <p:nvPr/>
        </p:nvCxnSpPr>
        <p:spPr>
          <a:xfrm>
            <a:off x="3591798" y="4327551"/>
            <a:ext cx="94883" cy="3497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9C4807CE-CADA-49BE-93EB-8388C285F608}"/>
              </a:ext>
            </a:extLst>
          </p:cNvPr>
          <p:cNvCxnSpPr>
            <a:cxnSpLocks/>
            <a:stCxn id="141" idx="3"/>
            <a:endCxn id="145" idx="1"/>
          </p:cNvCxnSpPr>
          <p:nvPr/>
        </p:nvCxnSpPr>
        <p:spPr>
          <a:xfrm>
            <a:off x="5116483" y="4362524"/>
            <a:ext cx="102702" cy="811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de flecha 158">
            <a:extLst>
              <a:ext uri="{FF2B5EF4-FFF2-40B4-BE49-F238E27FC236}">
                <a16:creationId xmlns:a16="http://schemas.microsoft.com/office/drawing/2014/main" id="{8CC7EB79-D210-472F-963D-C06DDFFE914D}"/>
              </a:ext>
            </a:extLst>
          </p:cNvPr>
          <p:cNvCxnSpPr>
            <a:cxnSpLocks/>
            <a:stCxn id="145" idx="3"/>
            <a:endCxn id="147" idx="1"/>
          </p:cNvCxnSpPr>
          <p:nvPr/>
        </p:nvCxnSpPr>
        <p:spPr>
          <a:xfrm>
            <a:off x="6154046" y="4370640"/>
            <a:ext cx="137577" cy="143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de flecha 161">
            <a:extLst>
              <a:ext uri="{FF2B5EF4-FFF2-40B4-BE49-F238E27FC236}">
                <a16:creationId xmlns:a16="http://schemas.microsoft.com/office/drawing/2014/main" id="{5F92B3DD-0CD0-42EB-954D-D5677FA03ED2}"/>
              </a:ext>
            </a:extLst>
          </p:cNvPr>
          <p:cNvCxnSpPr>
            <a:cxnSpLocks/>
            <a:stCxn id="147" idx="3"/>
            <a:endCxn id="142" idx="1"/>
          </p:cNvCxnSpPr>
          <p:nvPr/>
        </p:nvCxnSpPr>
        <p:spPr>
          <a:xfrm flipV="1">
            <a:off x="7332907" y="4370640"/>
            <a:ext cx="107243" cy="143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de flecha 164">
            <a:extLst>
              <a:ext uri="{FF2B5EF4-FFF2-40B4-BE49-F238E27FC236}">
                <a16:creationId xmlns:a16="http://schemas.microsoft.com/office/drawing/2014/main" id="{5BEA058A-036A-41CF-A1C1-2BDB9CF98944}"/>
              </a:ext>
            </a:extLst>
          </p:cNvPr>
          <p:cNvCxnSpPr>
            <a:cxnSpLocks/>
            <a:stCxn id="148" idx="0"/>
            <a:endCxn id="142" idx="2"/>
          </p:cNvCxnSpPr>
          <p:nvPr/>
        </p:nvCxnSpPr>
        <p:spPr>
          <a:xfrm flipV="1">
            <a:off x="7682293" y="4495256"/>
            <a:ext cx="1" cy="27107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de flecha 167">
            <a:extLst>
              <a:ext uri="{FF2B5EF4-FFF2-40B4-BE49-F238E27FC236}">
                <a16:creationId xmlns:a16="http://schemas.microsoft.com/office/drawing/2014/main" id="{AEF2DFFD-AD2D-4E26-975E-0B8AC464C98F}"/>
              </a:ext>
            </a:extLst>
          </p:cNvPr>
          <p:cNvCxnSpPr>
            <a:cxnSpLocks/>
            <a:stCxn id="142" idx="3"/>
            <a:endCxn id="146" idx="1"/>
          </p:cNvCxnSpPr>
          <p:nvPr/>
        </p:nvCxnSpPr>
        <p:spPr>
          <a:xfrm flipV="1">
            <a:off x="7924437" y="4366335"/>
            <a:ext cx="174734" cy="43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9863EF2B-9B0A-4EEA-9E34-04210EE579DE}"/>
              </a:ext>
            </a:extLst>
          </p:cNvPr>
          <p:cNvSpPr/>
          <p:nvPr/>
        </p:nvSpPr>
        <p:spPr>
          <a:xfrm>
            <a:off x="394027" y="4848872"/>
            <a:ext cx="1041284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42 DWT </a:t>
            </a:r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27DD3DEC-89E4-4431-8C89-4A4E64C36D57}"/>
              </a:ext>
            </a:extLst>
          </p:cNvPr>
          <p:cNvSpPr/>
          <p:nvPr/>
        </p:nvSpPr>
        <p:spPr>
          <a:xfrm>
            <a:off x="2063806" y="4890946"/>
            <a:ext cx="97911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Intradaily</a:t>
            </a:r>
            <a:endParaRPr lang="es-E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301CC626-DB22-4B77-88AA-56D696BD32AB}"/>
              </a:ext>
            </a:extLst>
          </p:cNvPr>
          <p:cNvSpPr/>
          <p:nvPr/>
        </p:nvSpPr>
        <p:spPr>
          <a:xfrm>
            <a:off x="3754023" y="4755327"/>
            <a:ext cx="713050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37-42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2490ECE7-6F17-4FB0-9A53-728AD53EBEC7}"/>
              </a:ext>
            </a:extLst>
          </p:cNvPr>
          <p:cNvSpPr/>
          <p:nvPr/>
        </p:nvSpPr>
        <p:spPr>
          <a:xfrm>
            <a:off x="3754022" y="5140014"/>
            <a:ext cx="713051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1-36</a:t>
            </a: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9705B401-5732-4801-82A3-1ECFB64B4B04}"/>
              </a:ext>
            </a:extLst>
          </p:cNvPr>
          <p:cNvCxnSpPr>
            <a:cxnSpLocks/>
            <a:stCxn id="171" idx="3"/>
            <a:endCxn id="172" idx="1"/>
          </p:cNvCxnSpPr>
          <p:nvPr/>
        </p:nvCxnSpPr>
        <p:spPr>
          <a:xfrm flipV="1">
            <a:off x="1435311" y="5015563"/>
            <a:ext cx="628495" cy="2677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cto de flecha 178">
            <a:extLst>
              <a:ext uri="{FF2B5EF4-FFF2-40B4-BE49-F238E27FC236}">
                <a16:creationId xmlns:a16="http://schemas.microsoft.com/office/drawing/2014/main" id="{B2610D5E-EDEA-4C38-80C9-E92B1213E4F3}"/>
              </a:ext>
            </a:extLst>
          </p:cNvPr>
          <p:cNvCxnSpPr>
            <a:cxnSpLocks/>
            <a:stCxn id="172" idx="3"/>
            <a:endCxn id="173" idx="1"/>
          </p:cNvCxnSpPr>
          <p:nvPr/>
        </p:nvCxnSpPr>
        <p:spPr>
          <a:xfrm flipV="1">
            <a:off x="3042921" y="4879944"/>
            <a:ext cx="711102" cy="13561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cto de flecha 181">
            <a:extLst>
              <a:ext uri="{FF2B5EF4-FFF2-40B4-BE49-F238E27FC236}">
                <a16:creationId xmlns:a16="http://schemas.microsoft.com/office/drawing/2014/main" id="{094B2F49-2A9F-46BD-90D0-96E044D2E655}"/>
              </a:ext>
            </a:extLst>
          </p:cNvPr>
          <p:cNvCxnSpPr>
            <a:cxnSpLocks/>
            <a:stCxn id="172" idx="3"/>
            <a:endCxn id="174" idx="1"/>
          </p:cNvCxnSpPr>
          <p:nvPr/>
        </p:nvCxnSpPr>
        <p:spPr>
          <a:xfrm>
            <a:off x="3042921" y="5015563"/>
            <a:ext cx="711101" cy="24906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cto de flecha 184">
            <a:extLst>
              <a:ext uri="{FF2B5EF4-FFF2-40B4-BE49-F238E27FC236}">
                <a16:creationId xmlns:a16="http://schemas.microsoft.com/office/drawing/2014/main" id="{33F67258-A930-490B-AE3C-ACCD714BBE89}"/>
              </a:ext>
            </a:extLst>
          </p:cNvPr>
          <p:cNvCxnSpPr>
            <a:cxnSpLocks/>
            <a:stCxn id="173" idx="3"/>
            <a:endCxn id="148" idx="1"/>
          </p:cNvCxnSpPr>
          <p:nvPr/>
        </p:nvCxnSpPr>
        <p:spPr>
          <a:xfrm>
            <a:off x="4467073" y="4879944"/>
            <a:ext cx="2694578" cy="110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cto de flecha 187">
            <a:extLst>
              <a:ext uri="{FF2B5EF4-FFF2-40B4-BE49-F238E27FC236}">
                <a16:creationId xmlns:a16="http://schemas.microsoft.com/office/drawing/2014/main" id="{B5113860-87F2-4EF3-BB3D-62ED986FDF3F}"/>
              </a:ext>
            </a:extLst>
          </p:cNvPr>
          <p:cNvCxnSpPr>
            <a:cxnSpLocks/>
            <a:stCxn id="174" idx="3"/>
            <a:endCxn id="149" idx="1"/>
          </p:cNvCxnSpPr>
          <p:nvPr/>
        </p:nvCxnSpPr>
        <p:spPr>
          <a:xfrm>
            <a:off x="4467073" y="5264631"/>
            <a:ext cx="2813647" cy="1000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ángulo 195">
            <a:extLst>
              <a:ext uri="{FF2B5EF4-FFF2-40B4-BE49-F238E27FC236}">
                <a16:creationId xmlns:a16="http://schemas.microsoft.com/office/drawing/2014/main" id="{E55C57EB-2F16-4BB5-AF15-8609BAF50B0C}"/>
              </a:ext>
            </a:extLst>
          </p:cNvPr>
          <p:cNvSpPr/>
          <p:nvPr/>
        </p:nvSpPr>
        <p:spPr>
          <a:xfrm>
            <a:off x="396124" y="5542406"/>
            <a:ext cx="1041284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TIDE GAUGE</a:t>
            </a:r>
          </a:p>
        </p:txBody>
      </p:sp>
      <p:sp>
        <p:nvSpPr>
          <p:cNvPr id="197" name="Rectángulo 196">
            <a:extLst>
              <a:ext uri="{FF2B5EF4-FFF2-40B4-BE49-F238E27FC236}">
                <a16:creationId xmlns:a16="http://schemas.microsoft.com/office/drawing/2014/main" id="{117E05F0-87ED-469D-BB78-CF62C801647B}"/>
              </a:ext>
            </a:extLst>
          </p:cNvPr>
          <p:cNvSpPr/>
          <p:nvPr/>
        </p:nvSpPr>
        <p:spPr>
          <a:xfrm>
            <a:off x="2050093" y="5560476"/>
            <a:ext cx="1363667" cy="36886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Obtain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different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components</a:t>
            </a:r>
            <a:endParaRPr lang="es-E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8" name="Rectángulo 197">
            <a:extLst>
              <a:ext uri="{FF2B5EF4-FFF2-40B4-BE49-F238E27FC236}">
                <a16:creationId xmlns:a16="http://schemas.microsoft.com/office/drawing/2014/main" id="{DA1A326C-0A88-4292-81FB-0AEC62BFEED7}"/>
              </a:ext>
            </a:extLst>
          </p:cNvPr>
          <p:cNvSpPr/>
          <p:nvPr/>
        </p:nvSpPr>
        <p:spPr>
          <a:xfrm>
            <a:off x="4948311" y="5418097"/>
            <a:ext cx="869806" cy="21219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MMSL</a:t>
            </a:r>
          </a:p>
        </p:txBody>
      </p:sp>
      <p:sp>
        <p:nvSpPr>
          <p:cNvPr id="199" name="Rectángulo 198">
            <a:extLst>
              <a:ext uri="{FF2B5EF4-FFF2-40B4-BE49-F238E27FC236}">
                <a16:creationId xmlns:a16="http://schemas.microsoft.com/office/drawing/2014/main" id="{AA0F030A-8C9A-472D-B2C4-2C7EEC8D03D3}"/>
              </a:ext>
            </a:extLst>
          </p:cNvPr>
          <p:cNvSpPr/>
          <p:nvPr/>
        </p:nvSpPr>
        <p:spPr>
          <a:xfrm>
            <a:off x="4488684" y="5716819"/>
            <a:ext cx="662780" cy="18245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AT</a:t>
            </a:r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8C822561-52B3-4582-945C-FD4B9ACF2E3A}"/>
              </a:ext>
            </a:extLst>
          </p:cNvPr>
          <p:cNvSpPr/>
          <p:nvPr/>
        </p:nvSpPr>
        <p:spPr>
          <a:xfrm>
            <a:off x="4929159" y="6035442"/>
            <a:ext cx="838554" cy="21219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SS</a:t>
            </a:r>
          </a:p>
        </p:txBody>
      </p:sp>
      <p:cxnSp>
        <p:nvCxnSpPr>
          <p:cNvPr id="201" name="Conector recto de flecha 200">
            <a:extLst>
              <a:ext uri="{FF2B5EF4-FFF2-40B4-BE49-F238E27FC236}">
                <a16:creationId xmlns:a16="http://schemas.microsoft.com/office/drawing/2014/main" id="{9AE7EE48-E1B4-4D76-8ABE-41DD159C4EB8}"/>
              </a:ext>
            </a:extLst>
          </p:cNvPr>
          <p:cNvCxnSpPr>
            <a:cxnSpLocks/>
            <a:stCxn id="197" idx="3"/>
            <a:endCxn id="199" idx="1"/>
          </p:cNvCxnSpPr>
          <p:nvPr/>
        </p:nvCxnSpPr>
        <p:spPr>
          <a:xfrm>
            <a:off x="3413760" y="5744910"/>
            <a:ext cx="1074924" cy="6313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cto de flecha 219">
            <a:extLst>
              <a:ext uri="{FF2B5EF4-FFF2-40B4-BE49-F238E27FC236}">
                <a16:creationId xmlns:a16="http://schemas.microsoft.com/office/drawing/2014/main" id="{67FF82FC-E601-457E-A6CD-F60ECDFF8706}"/>
              </a:ext>
            </a:extLst>
          </p:cNvPr>
          <p:cNvCxnSpPr>
            <a:cxnSpLocks/>
            <a:stCxn id="198" idx="3"/>
            <a:endCxn id="226" idx="1"/>
          </p:cNvCxnSpPr>
          <p:nvPr/>
        </p:nvCxnSpPr>
        <p:spPr>
          <a:xfrm>
            <a:off x="5818117" y="5524196"/>
            <a:ext cx="207938" cy="21158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ángulo 225">
            <a:extLst>
              <a:ext uri="{FF2B5EF4-FFF2-40B4-BE49-F238E27FC236}">
                <a16:creationId xmlns:a16="http://schemas.microsoft.com/office/drawing/2014/main" id="{BBB82FB0-4AEC-4AE0-AEB0-B2B64AF4BF1D}"/>
              </a:ext>
            </a:extLst>
          </p:cNvPr>
          <p:cNvSpPr/>
          <p:nvPr/>
        </p:nvSpPr>
        <p:spPr>
          <a:xfrm>
            <a:off x="6026055" y="5572834"/>
            <a:ext cx="934861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REGRESSION</a:t>
            </a:r>
          </a:p>
        </p:txBody>
      </p:sp>
      <p:sp>
        <p:nvSpPr>
          <p:cNvPr id="227" name="Rectángulo 226">
            <a:extLst>
              <a:ext uri="{FF2B5EF4-FFF2-40B4-BE49-F238E27FC236}">
                <a16:creationId xmlns:a16="http://schemas.microsoft.com/office/drawing/2014/main" id="{E08D712E-D6F1-4870-A050-A36EC411134A}"/>
              </a:ext>
            </a:extLst>
          </p:cNvPr>
          <p:cNvSpPr/>
          <p:nvPr/>
        </p:nvSpPr>
        <p:spPr>
          <a:xfrm>
            <a:off x="7415516" y="5602357"/>
            <a:ext cx="1016467" cy="52589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REGRESSION COEFFICIENTS</a:t>
            </a:r>
          </a:p>
        </p:txBody>
      </p:sp>
      <p:cxnSp>
        <p:nvCxnSpPr>
          <p:cNvPr id="230" name="Conector recto de flecha 229">
            <a:extLst>
              <a:ext uri="{FF2B5EF4-FFF2-40B4-BE49-F238E27FC236}">
                <a16:creationId xmlns:a16="http://schemas.microsoft.com/office/drawing/2014/main" id="{D80A41BE-72B7-46F8-8346-F377C4FB9192}"/>
              </a:ext>
            </a:extLst>
          </p:cNvPr>
          <p:cNvCxnSpPr>
            <a:cxnSpLocks/>
            <a:stCxn id="226" idx="3"/>
            <a:endCxn id="227" idx="1"/>
          </p:cNvCxnSpPr>
          <p:nvPr/>
        </p:nvCxnSpPr>
        <p:spPr>
          <a:xfrm>
            <a:off x="6960916" y="5735781"/>
            <a:ext cx="454600" cy="12952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cto de flecha 244">
            <a:extLst>
              <a:ext uri="{FF2B5EF4-FFF2-40B4-BE49-F238E27FC236}">
                <a16:creationId xmlns:a16="http://schemas.microsoft.com/office/drawing/2014/main" id="{0D5EEE60-A91F-4D50-B1CE-0CD156DC7DF1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>
            <a:off x="1437408" y="5735875"/>
            <a:ext cx="612685" cy="903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ángulo 247">
            <a:extLst>
              <a:ext uri="{FF2B5EF4-FFF2-40B4-BE49-F238E27FC236}">
                <a16:creationId xmlns:a16="http://schemas.microsoft.com/office/drawing/2014/main" id="{54CF3D86-DEE1-4AB5-AAFE-22A2399DFBBB}"/>
              </a:ext>
            </a:extLst>
          </p:cNvPr>
          <p:cNvSpPr/>
          <p:nvPr/>
        </p:nvSpPr>
        <p:spPr>
          <a:xfrm>
            <a:off x="4755654" y="357624"/>
            <a:ext cx="930961" cy="40251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ALR AWT </a:t>
            </a:r>
          </a:p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s-E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Markov</a:t>
            </a:r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1)</a:t>
            </a:r>
          </a:p>
        </p:txBody>
      </p:sp>
      <p:sp>
        <p:nvSpPr>
          <p:cNvPr id="249" name="Rectángulo 248">
            <a:extLst>
              <a:ext uri="{FF2B5EF4-FFF2-40B4-BE49-F238E27FC236}">
                <a16:creationId xmlns:a16="http://schemas.microsoft.com/office/drawing/2014/main" id="{0359B6E1-743D-4FBE-82EF-9FDD3E5CA5BC}"/>
              </a:ext>
            </a:extLst>
          </p:cNvPr>
          <p:cNvSpPr/>
          <p:nvPr/>
        </p:nvSpPr>
        <p:spPr>
          <a:xfrm>
            <a:off x="7440150" y="519188"/>
            <a:ext cx="930961" cy="33294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bg1">
                    <a:lumMod val="50000"/>
                  </a:schemeClr>
                </a:solidFill>
              </a:rPr>
              <a:t>Rnd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</a:rPr>
              <a:t>PCs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0" name="Rectángulo 249">
            <a:extLst>
              <a:ext uri="{FF2B5EF4-FFF2-40B4-BE49-F238E27FC236}">
                <a16:creationId xmlns:a16="http://schemas.microsoft.com/office/drawing/2014/main" id="{90C22467-682A-42B5-B450-1ACEE442B2DF}"/>
              </a:ext>
            </a:extLst>
          </p:cNvPr>
          <p:cNvSpPr/>
          <p:nvPr/>
        </p:nvSpPr>
        <p:spPr>
          <a:xfrm>
            <a:off x="8682120" y="434930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67976E"/>
                </a:solidFill>
              </a:rPr>
              <a:t>Annual</a:t>
            </a:r>
            <a:r>
              <a:rPr lang="es-ES" sz="1100" b="1" dirty="0">
                <a:solidFill>
                  <a:srgbClr val="67976E"/>
                </a:solidFill>
              </a:rPr>
              <a:t> </a:t>
            </a:r>
            <a:r>
              <a:rPr lang="es-ES" sz="1100" b="1" dirty="0" err="1">
                <a:solidFill>
                  <a:srgbClr val="67976E"/>
                </a:solidFill>
              </a:rPr>
              <a:t>PCs</a:t>
            </a:r>
            <a:endParaRPr lang="es-ES" sz="1100" b="1" dirty="0">
              <a:solidFill>
                <a:srgbClr val="67976E"/>
              </a:solidFill>
            </a:endParaRPr>
          </a:p>
          <a:p>
            <a:pPr algn="ctr"/>
            <a:r>
              <a:rPr lang="es-ES" sz="1100" b="1" dirty="0">
                <a:solidFill>
                  <a:srgbClr val="67976E"/>
                </a:solidFill>
              </a:rPr>
              <a:t> (1000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) </a:t>
            </a:r>
          </a:p>
        </p:txBody>
      </p:sp>
      <p:sp>
        <p:nvSpPr>
          <p:cNvPr id="251" name="Rectángulo 250">
            <a:extLst>
              <a:ext uri="{FF2B5EF4-FFF2-40B4-BE49-F238E27FC236}">
                <a16:creationId xmlns:a16="http://schemas.microsoft.com/office/drawing/2014/main" id="{D1351DF7-A006-4CC7-8674-52260795EE3C}"/>
              </a:ext>
            </a:extLst>
          </p:cNvPr>
          <p:cNvSpPr/>
          <p:nvPr/>
        </p:nvSpPr>
        <p:spPr>
          <a:xfrm>
            <a:off x="5877706" y="331507"/>
            <a:ext cx="949744" cy="51565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 AWT</a:t>
            </a:r>
          </a:p>
        </p:txBody>
      </p:sp>
      <p:cxnSp>
        <p:nvCxnSpPr>
          <p:cNvPr id="252" name="Conector recto de flecha 251">
            <a:extLst>
              <a:ext uri="{FF2B5EF4-FFF2-40B4-BE49-F238E27FC236}">
                <a16:creationId xmlns:a16="http://schemas.microsoft.com/office/drawing/2014/main" id="{1DADC7D6-C60A-4E29-AF2B-CD377351E2A7}"/>
              </a:ext>
            </a:extLst>
          </p:cNvPr>
          <p:cNvCxnSpPr>
            <a:cxnSpLocks/>
            <a:stCxn id="20" idx="3"/>
            <a:endCxn id="248" idx="1"/>
          </p:cNvCxnSpPr>
          <p:nvPr/>
        </p:nvCxnSpPr>
        <p:spPr>
          <a:xfrm>
            <a:off x="3727236" y="273543"/>
            <a:ext cx="1028418" cy="28533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ector recto de flecha 255">
            <a:extLst>
              <a:ext uri="{FF2B5EF4-FFF2-40B4-BE49-F238E27FC236}">
                <a16:creationId xmlns:a16="http://schemas.microsoft.com/office/drawing/2014/main" id="{F6A25BDD-9C97-4E98-8418-2A4B9333595F}"/>
              </a:ext>
            </a:extLst>
          </p:cNvPr>
          <p:cNvCxnSpPr>
            <a:cxnSpLocks/>
            <a:stCxn id="248" idx="3"/>
            <a:endCxn id="251" idx="1"/>
          </p:cNvCxnSpPr>
          <p:nvPr/>
        </p:nvCxnSpPr>
        <p:spPr>
          <a:xfrm>
            <a:off x="5686615" y="558879"/>
            <a:ext cx="191091" cy="3045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cto de flecha 266">
            <a:extLst>
              <a:ext uri="{FF2B5EF4-FFF2-40B4-BE49-F238E27FC236}">
                <a16:creationId xmlns:a16="http://schemas.microsoft.com/office/drawing/2014/main" id="{7E43F530-F472-4184-89CC-F36376E8C00A}"/>
              </a:ext>
            </a:extLst>
          </p:cNvPr>
          <p:cNvCxnSpPr>
            <a:cxnSpLocks/>
            <a:stCxn id="251" idx="3"/>
            <a:endCxn id="249" idx="1"/>
          </p:cNvCxnSpPr>
          <p:nvPr/>
        </p:nvCxnSpPr>
        <p:spPr>
          <a:xfrm>
            <a:off x="6827450" y="589333"/>
            <a:ext cx="612700" cy="9632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cto de flecha 271">
            <a:extLst>
              <a:ext uri="{FF2B5EF4-FFF2-40B4-BE49-F238E27FC236}">
                <a16:creationId xmlns:a16="http://schemas.microsoft.com/office/drawing/2014/main" id="{3AFE4848-439B-4814-BFE6-51E64B7139AA}"/>
              </a:ext>
            </a:extLst>
          </p:cNvPr>
          <p:cNvCxnSpPr>
            <a:cxnSpLocks/>
            <a:stCxn id="249" idx="3"/>
            <a:endCxn id="250" idx="1"/>
          </p:cNvCxnSpPr>
          <p:nvPr/>
        </p:nvCxnSpPr>
        <p:spPr>
          <a:xfrm>
            <a:off x="8371111" y="685660"/>
            <a:ext cx="311009" cy="113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cto de flecha 286">
            <a:extLst>
              <a:ext uri="{FF2B5EF4-FFF2-40B4-BE49-F238E27FC236}">
                <a16:creationId xmlns:a16="http://schemas.microsoft.com/office/drawing/2014/main" id="{F9CCD8BA-4C07-43A0-A550-BE07320C88F3}"/>
              </a:ext>
            </a:extLst>
          </p:cNvPr>
          <p:cNvCxnSpPr>
            <a:cxnSpLocks/>
            <a:stCxn id="43" idx="3"/>
            <a:endCxn id="291" idx="1"/>
          </p:cNvCxnSpPr>
          <p:nvPr/>
        </p:nvCxnSpPr>
        <p:spPr>
          <a:xfrm>
            <a:off x="2942691" y="1451049"/>
            <a:ext cx="836394" cy="187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Rectángulo 290">
            <a:extLst>
              <a:ext uri="{FF2B5EF4-FFF2-40B4-BE49-F238E27FC236}">
                <a16:creationId xmlns:a16="http://schemas.microsoft.com/office/drawing/2014/main" id="{C3781082-C629-4342-BE6E-DB01BA2A20A2}"/>
              </a:ext>
            </a:extLst>
          </p:cNvPr>
          <p:cNvSpPr/>
          <p:nvPr/>
        </p:nvSpPr>
        <p:spPr>
          <a:xfrm>
            <a:off x="3779085" y="1280357"/>
            <a:ext cx="924720" cy="34513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DEFINE 25 CATEGORIES</a:t>
            </a:r>
          </a:p>
        </p:txBody>
      </p:sp>
      <p:sp>
        <p:nvSpPr>
          <p:cNvPr id="295" name="Rectángulo 294">
            <a:extLst>
              <a:ext uri="{FF2B5EF4-FFF2-40B4-BE49-F238E27FC236}">
                <a16:creationId xmlns:a16="http://schemas.microsoft.com/office/drawing/2014/main" id="{A2F9F574-C076-4A5F-8ED9-1B19A78C5A19}"/>
              </a:ext>
            </a:extLst>
          </p:cNvPr>
          <p:cNvSpPr/>
          <p:nvPr/>
        </p:nvSpPr>
        <p:spPr>
          <a:xfrm>
            <a:off x="5279528" y="1174752"/>
            <a:ext cx="1115032" cy="5744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ALR AWT </a:t>
            </a:r>
          </a:p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s-E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Markov</a:t>
            </a:r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3 + </a:t>
            </a:r>
            <a:r>
              <a:rPr lang="es-E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seasonality</a:t>
            </a:r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2)</a:t>
            </a:r>
          </a:p>
        </p:txBody>
      </p:sp>
      <p:cxnSp>
        <p:nvCxnSpPr>
          <p:cNvPr id="296" name="Conector recto de flecha 295">
            <a:extLst>
              <a:ext uri="{FF2B5EF4-FFF2-40B4-BE49-F238E27FC236}">
                <a16:creationId xmlns:a16="http://schemas.microsoft.com/office/drawing/2014/main" id="{38732AAB-CD3E-4E41-832B-C709633DE2EB}"/>
              </a:ext>
            </a:extLst>
          </p:cNvPr>
          <p:cNvCxnSpPr>
            <a:cxnSpLocks/>
            <a:stCxn id="291" idx="3"/>
            <a:endCxn id="295" idx="1"/>
          </p:cNvCxnSpPr>
          <p:nvPr/>
        </p:nvCxnSpPr>
        <p:spPr>
          <a:xfrm>
            <a:off x="4703805" y="1452927"/>
            <a:ext cx="575723" cy="906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ectángulo 300">
            <a:extLst>
              <a:ext uri="{FF2B5EF4-FFF2-40B4-BE49-F238E27FC236}">
                <a16:creationId xmlns:a16="http://schemas.microsoft.com/office/drawing/2014/main" id="{C2A521CB-DBAB-48F8-8DED-144417ED8D7E}"/>
              </a:ext>
            </a:extLst>
          </p:cNvPr>
          <p:cNvSpPr/>
          <p:nvPr/>
        </p:nvSpPr>
        <p:spPr>
          <a:xfrm>
            <a:off x="6679369" y="1224206"/>
            <a:ext cx="949744" cy="51565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 MJO 1-25</a:t>
            </a:r>
          </a:p>
        </p:txBody>
      </p:sp>
      <p:cxnSp>
        <p:nvCxnSpPr>
          <p:cNvPr id="302" name="Conector recto de flecha 301">
            <a:extLst>
              <a:ext uri="{FF2B5EF4-FFF2-40B4-BE49-F238E27FC236}">
                <a16:creationId xmlns:a16="http://schemas.microsoft.com/office/drawing/2014/main" id="{F5C8D6AE-1D29-41B6-8C3B-45B44D3B54C6}"/>
              </a:ext>
            </a:extLst>
          </p:cNvPr>
          <p:cNvCxnSpPr>
            <a:cxnSpLocks/>
            <a:stCxn id="295" idx="3"/>
            <a:endCxn id="301" idx="1"/>
          </p:cNvCxnSpPr>
          <p:nvPr/>
        </p:nvCxnSpPr>
        <p:spPr>
          <a:xfrm>
            <a:off x="6394560" y="1461991"/>
            <a:ext cx="284809" cy="2004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ángulo 304">
            <a:extLst>
              <a:ext uri="{FF2B5EF4-FFF2-40B4-BE49-F238E27FC236}">
                <a16:creationId xmlns:a16="http://schemas.microsoft.com/office/drawing/2014/main" id="{686DFC0A-399D-40E3-AB66-D6B729523AF5}"/>
              </a:ext>
            </a:extLst>
          </p:cNvPr>
          <p:cNvSpPr/>
          <p:nvPr/>
        </p:nvSpPr>
        <p:spPr>
          <a:xfrm>
            <a:off x="7845888" y="1335895"/>
            <a:ext cx="930961" cy="33294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bg1">
                    <a:lumMod val="50000"/>
                  </a:schemeClr>
                </a:solidFill>
              </a:rPr>
              <a:t>Rnd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</a:rPr>
              <a:t>PCs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6" name="Conector recto de flecha 305">
            <a:extLst>
              <a:ext uri="{FF2B5EF4-FFF2-40B4-BE49-F238E27FC236}">
                <a16:creationId xmlns:a16="http://schemas.microsoft.com/office/drawing/2014/main" id="{EFECC7C6-EEDC-4AC9-9936-F79600C3216E}"/>
              </a:ext>
            </a:extLst>
          </p:cNvPr>
          <p:cNvCxnSpPr>
            <a:cxnSpLocks/>
            <a:stCxn id="301" idx="3"/>
            <a:endCxn id="305" idx="1"/>
          </p:cNvCxnSpPr>
          <p:nvPr/>
        </p:nvCxnSpPr>
        <p:spPr>
          <a:xfrm>
            <a:off x="7629113" y="1482032"/>
            <a:ext cx="216775" cy="2033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Rectángulo 312">
            <a:extLst>
              <a:ext uri="{FF2B5EF4-FFF2-40B4-BE49-F238E27FC236}">
                <a16:creationId xmlns:a16="http://schemas.microsoft.com/office/drawing/2014/main" id="{8999E850-7F75-4284-A8DA-D3AF4DC941F5}"/>
              </a:ext>
            </a:extLst>
          </p:cNvPr>
          <p:cNvSpPr/>
          <p:nvPr/>
        </p:nvSpPr>
        <p:spPr>
          <a:xfrm>
            <a:off x="9378843" y="1224996"/>
            <a:ext cx="954816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MJO </a:t>
            </a:r>
            <a:r>
              <a:rPr lang="es-ES" sz="1100" b="1" dirty="0" err="1">
                <a:solidFill>
                  <a:srgbClr val="67976E"/>
                </a:solidFill>
              </a:rPr>
              <a:t>PCs</a:t>
            </a:r>
            <a:endParaRPr lang="es-ES" sz="1100" b="1" dirty="0">
              <a:solidFill>
                <a:srgbClr val="67976E"/>
              </a:solidFill>
            </a:endParaRPr>
          </a:p>
          <a:p>
            <a:pPr algn="ctr"/>
            <a:r>
              <a:rPr lang="es-ES" sz="1100" b="1" dirty="0">
                <a:solidFill>
                  <a:srgbClr val="67976E"/>
                </a:solidFill>
              </a:rPr>
              <a:t> (1000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) </a:t>
            </a:r>
          </a:p>
        </p:txBody>
      </p:sp>
      <p:cxnSp>
        <p:nvCxnSpPr>
          <p:cNvPr id="314" name="Conector recto de flecha 313">
            <a:extLst>
              <a:ext uri="{FF2B5EF4-FFF2-40B4-BE49-F238E27FC236}">
                <a16:creationId xmlns:a16="http://schemas.microsoft.com/office/drawing/2014/main" id="{A76AAC04-F328-44AA-9B60-78228A097E8B}"/>
              </a:ext>
            </a:extLst>
          </p:cNvPr>
          <p:cNvCxnSpPr>
            <a:cxnSpLocks/>
            <a:stCxn id="305" idx="3"/>
            <a:endCxn id="313" idx="1"/>
          </p:cNvCxnSpPr>
          <p:nvPr/>
        </p:nvCxnSpPr>
        <p:spPr>
          <a:xfrm flipV="1">
            <a:off x="8776849" y="1487113"/>
            <a:ext cx="601994" cy="1525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recto de flecha 317">
            <a:extLst>
              <a:ext uri="{FF2B5EF4-FFF2-40B4-BE49-F238E27FC236}">
                <a16:creationId xmlns:a16="http://schemas.microsoft.com/office/drawing/2014/main" id="{551D1935-BDBF-4308-91CF-C8272A293F83}"/>
              </a:ext>
            </a:extLst>
          </p:cNvPr>
          <p:cNvCxnSpPr>
            <a:cxnSpLocks/>
            <a:stCxn id="123" idx="3"/>
            <a:endCxn id="327" idx="1"/>
          </p:cNvCxnSpPr>
          <p:nvPr/>
        </p:nvCxnSpPr>
        <p:spPr>
          <a:xfrm flipV="1">
            <a:off x="6406905" y="3389391"/>
            <a:ext cx="529210" cy="624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ector recto de flecha 323">
            <a:extLst>
              <a:ext uri="{FF2B5EF4-FFF2-40B4-BE49-F238E27FC236}">
                <a16:creationId xmlns:a16="http://schemas.microsoft.com/office/drawing/2014/main" id="{4131A270-2F98-430F-9B22-D81CB5C56455}"/>
              </a:ext>
            </a:extLst>
          </p:cNvPr>
          <p:cNvCxnSpPr>
            <a:cxnSpLocks/>
            <a:stCxn id="313" idx="2"/>
            <a:endCxn id="327" idx="0"/>
          </p:cNvCxnSpPr>
          <p:nvPr/>
        </p:nvCxnSpPr>
        <p:spPr>
          <a:xfrm flipH="1">
            <a:off x="7493631" y="1749229"/>
            <a:ext cx="2362620" cy="135292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Rectángulo 326">
            <a:extLst>
              <a:ext uri="{FF2B5EF4-FFF2-40B4-BE49-F238E27FC236}">
                <a16:creationId xmlns:a16="http://schemas.microsoft.com/office/drawing/2014/main" id="{7C8A7B83-25C1-4F6C-8A0F-AD5AD6164F7B}"/>
              </a:ext>
            </a:extLst>
          </p:cNvPr>
          <p:cNvSpPr/>
          <p:nvPr/>
        </p:nvSpPr>
        <p:spPr>
          <a:xfrm>
            <a:off x="6936115" y="3102152"/>
            <a:ext cx="1115032" cy="5744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ALR AWT </a:t>
            </a:r>
          </a:p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s-E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COV+Markov</a:t>
            </a:r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3 + </a:t>
            </a:r>
            <a:r>
              <a:rPr lang="es-E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seasonality</a:t>
            </a:r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cxnSp>
        <p:nvCxnSpPr>
          <p:cNvPr id="338" name="Conector recto de flecha 337">
            <a:extLst>
              <a:ext uri="{FF2B5EF4-FFF2-40B4-BE49-F238E27FC236}">
                <a16:creationId xmlns:a16="http://schemas.microsoft.com/office/drawing/2014/main" id="{160D6D38-AD24-41A9-9998-99EDDF41A648}"/>
              </a:ext>
            </a:extLst>
          </p:cNvPr>
          <p:cNvCxnSpPr>
            <a:cxnSpLocks/>
            <a:stCxn id="327" idx="3"/>
            <a:endCxn id="341" idx="1"/>
          </p:cNvCxnSpPr>
          <p:nvPr/>
        </p:nvCxnSpPr>
        <p:spPr>
          <a:xfrm flipV="1">
            <a:off x="8051147" y="3386811"/>
            <a:ext cx="544823" cy="258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Rectángulo 340">
            <a:extLst>
              <a:ext uri="{FF2B5EF4-FFF2-40B4-BE49-F238E27FC236}">
                <a16:creationId xmlns:a16="http://schemas.microsoft.com/office/drawing/2014/main" id="{978CC416-80CC-4B7F-B76C-F2D1A10ED8FF}"/>
              </a:ext>
            </a:extLst>
          </p:cNvPr>
          <p:cNvSpPr/>
          <p:nvPr/>
        </p:nvSpPr>
        <p:spPr>
          <a:xfrm>
            <a:off x="8595970" y="3124694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DWT 1000 YEARS</a:t>
            </a:r>
          </a:p>
        </p:txBody>
      </p:sp>
      <p:cxnSp>
        <p:nvCxnSpPr>
          <p:cNvPr id="359" name="Conector recto de flecha 358">
            <a:extLst>
              <a:ext uri="{FF2B5EF4-FFF2-40B4-BE49-F238E27FC236}">
                <a16:creationId xmlns:a16="http://schemas.microsoft.com/office/drawing/2014/main" id="{52E3C93F-267A-44A9-A11A-CF996F9DE3A8}"/>
              </a:ext>
            </a:extLst>
          </p:cNvPr>
          <p:cNvCxnSpPr>
            <a:cxnSpLocks/>
            <a:stCxn id="227" idx="3"/>
            <a:endCxn id="363" idx="1"/>
          </p:cNvCxnSpPr>
          <p:nvPr/>
        </p:nvCxnSpPr>
        <p:spPr>
          <a:xfrm>
            <a:off x="8431983" y="5865303"/>
            <a:ext cx="201278" cy="719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Rectángulo 362">
            <a:extLst>
              <a:ext uri="{FF2B5EF4-FFF2-40B4-BE49-F238E27FC236}">
                <a16:creationId xmlns:a16="http://schemas.microsoft.com/office/drawing/2014/main" id="{822A8C4C-7BF3-4779-9259-5E8E1D5EB71E}"/>
              </a:ext>
            </a:extLst>
          </p:cNvPr>
          <p:cNvSpPr/>
          <p:nvPr/>
        </p:nvSpPr>
        <p:spPr>
          <a:xfrm>
            <a:off x="8633261" y="5709548"/>
            <a:ext cx="934861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REGRESSION</a:t>
            </a:r>
          </a:p>
        </p:txBody>
      </p:sp>
      <p:sp>
        <p:nvSpPr>
          <p:cNvPr id="377" name="Rectángulo 376">
            <a:extLst>
              <a:ext uri="{FF2B5EF4-FFF2-40B4-BE49-F238E27FC236}">
                <a16:creationId xmlns:a16="http://schemas.microsoft.com/office/drawing/2014/main" id="{A75621C7-F02A-4ED0-83E1-495EF5D00EE3}"/>
              </a:ext>
            </a:extLst>
          </p:cNvPr>
          <p:cNvSpPr/>
          <p:nvPr/>
        </p:nvSpPr>
        <p:spPr>
          <a:xfrm>
            <a:off x="9782721" y="5602357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MMSL SIMULATION 1000 YEARS</a:t>
            </a:r>
          </a:p>
        </p:txBody>
      </p:sp>
      <p:cxnSp>
        <p:nvCxnSpPr>
          <p:cNvPr id="378" name="Conector recto de flecha 377">
            <a:extLst>
              <a:ext uri="{FF2B5EF4-FFF2-40B4-BE49-F238E27FC236}">
                <a16:creationId xmlns:a16="http://schemas.microsoft.com/office/drawing/2014/main" id="{D16C9320-0FCD-43B4-976E-D407EA8BCDC5}"/>
              </a:ext>
            </a:extLst>
          </p:cNvPr>
          <p:cNvCxnSpPr>
            <a:cxnSpLocks/>
            <a:stCxn id="363" idx="3"/>
            <a:endCxn id="377" idx="1"/>
          </p:cNvCxnSpPr>
          <p:nvPr/>
        </p:nvCxnSpPr>
        <p:spPr>
          <a:xfrm flipV="1">
            <a:off x="9568122" y="5864474"/>
            <a:ext cx="214599" cy="802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ángulo 381">
            <a:extLst>
              <a:ext uri="{FF2B5EF4-FFF2-40B4-BE49-F238E27FC236}">
                <a16:creationId xmlns:a16="http://schemas.microsoft.com/office/drawing/2014/main" id="{DFBFEDC1-24A0-4648-B4BE-9E56D6B6D58E}"/>
              </a:ext>
            </a:extLst>
          </p:cNvPr>
          <p:cNvSpPr/>
          <p:nvPr/>
        </p:nvSpPr>
        <p:spPr>
          <a:xfrm>
            <a:off x="10587746" y="1726467"/>
            <a:ext cx="1444973" cy="61378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MONTECARLO SIMULATION</a:t>
            </a:r>
          </a:p>
        </p:txBody>
      </p:sp>
      <p:cxnSp>
        <p:nvCxnSpPr>
          <p:cNvPr id="405" name="Conector recto de flecha 404">
            <a:extLst>
              <a:ext uri="{FF2B5EF4-FFF2-40B4-BE49-F238E27FC236}">
                <a16:creationId xmlns:a16="http://schemas.microsoft.com/office/drawing/2014/main" id="{19D0164C-F87E-4098-B2D1-5C891F779496}"/>
              </a:ext>
            </a:extLst>
          </p:cNvPr>
          <p:cNvCxnSpPr>
            <a:cxnSpLocks/>
            <a:stCxn id="341" idx="3"/>
            <a:endCxn id="382" idx="1"/>
          </p:cNvCxnSpPr>
          <p:nvPr/>
        </p:nvCxnSpPr>
        <p:spPr>
          <a:xfrm flipV="1">
            <a:off x="9799955" y="2033358"/>
            <a:ext cx="787791" cy="135345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ángulo 423">
            <a:extLst>
              <a:ext uri="{FF2B5EF4-FFF2-40B4-BE49-F238E27FC236}">
                <a16:creationId xmlns:a16="http://schemas.microsoft.com/office/drawing/2014/main" id="{8340E57F-C805-4BAA-8A4F-417C3687DCC7}"/>
              </a:ext>
            </a:extLst>
          </p:cNvPr>
          <p:cNvSpPr/>
          <p:nvPr/>
        </p:nvSpPr>
        <p:spPr>
          <a:xfrm>
            <a:off x="481662" y="2592113"/>
            <a:ext cx="832340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WAVES (GOW)</a:t>
            </a:r>
          </a:p>
        </p:txBody>
      </p:sp>
      <p:sp>
        <p:nvSpPr>
          <p:cNvPr id="425" name="Rectángulo 424">
            <a:extLst>
              <a:ext uri="{FF2B5EF4-FFF2-40B4-BE49-F238E27FC236}">
                <a16:creationId xmlns:a16="http://schemas.microsoft.com/office/drawing/2014/main" id="{4FCBBA61-F48A-4A23-B4E8-3098A347307F}"/>
              </a:ext>
            </a:extLst>
          </p:cNvPr>
          <p:cNvSpPr/>
          <p:nvPr/>
        </p:nvSpPr>
        <p:spPr>
          <a:xfrm>
            <a:off x="1677323" y="2579028"/>
            <a:ext cx="826789" cy="38693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Group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into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families</a:t>
            </a:r>
            <a:endParaRPr lang="es-E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26" name="Conector recto de flecha 425">
            <a:extLst>
              <a:ext uri="{FF2B5EF4-FFF2-40B4-BE49-F238E27FC236}">
                <a16:creationId xmlns:a16="http://schemas.microsoft.com/office/drawing/2014/main" id="{D1CC4D7A-4E61-4F39-BBFC-5F288435462D}"/>
              </a:ext>
            </a:extLst>
          </p:cNvPr>
          <p:cNvCxnSpPr>
            <a:cxnSpLocks/>
            <a:stCxn id="424" idx="3"/>
            <a:endCxn id="425" idx="1"/>
          </p:cNvCxnSpPr>
          <p:nvPr/>
        </p:nvCxnSpPr>
        <p:spPr>
          <a:xfrm flipV="1">
            <a:off x="1314002" y="2772497"/>
            <a:ext cx="363321" cy="1308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Rectángulo 428">
            <a:extLst>
              <a:ext uri="{FF2B5EF4-FFF2-40B4-BE49-F238E27FC236}">
                <a16:creationId xmlns:a16="http://schemas.microsoft.com/office/drawing/2014/main" id="{1192205D-CC6C-44A3-89CB-F47BE6787B54}"/>
              </a:ext>
            </a:extLst>
          </p:cNvPr>
          <p:cNvSpPr/>
          <p:nvPr/>
        </p:nvSpPr>
        <p:spPr>
          <a:xfrm>
            <a:off x="2788121" y="2539724"/>
            <a:ext cx="1088009" cy="4725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FAMILIES</a:t>
            </a:r>
          </a:p>
          <a:p>
            <a:pPr algn="ctr"/>
            <a:r>
              <a:rPr lang="es-ES" sz="1100" b="1" dirty="0">
                <a:solidFill>
                  <a:srgbClr val="1F6BBF"/>
                </a:solidFill>
              </a:rPr>
              <a:t> (swl1 swl2 sea)</a:t>
            </a:r>
          </a:p>
        </p:txBody>
      </p:sp>
      <p:cxnSp>
        <p:nvCxnSpPr>
          <p:cNvPr id="431" name="Conector recto de flecha 430">
            <a:extLst>
              <a:ext uri="{FF2B5EF4-FFF2-40B4-BE49-F238E27FC236}">
                <a16:creationId xmlns:a16="http://schemas.microsoft.com/office/drawing/2014/main" id="{585FF16D-10F3-49CF-943D-EDEB4FF8CE32}"/>
              </a:ext>
            </a:extLst>
          </p:cNvPr>
          <p:cNvCxnSpPr>
            <a:cxnSpLocks/>
            <a:stCxn id="425" idx="3"/>
            <a:endCxn id="429" idx="1"/>
          </p:cNvCxnSpPr>
          <p:nvPr/>
        </p:nvCxnSpPr>
        <p:spPr>
          <a:xfrm>
            <a:off x="2504112" y="2772497"/>
            <a:ext cx="284009" cy="347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Rectángulo 434">
            <a:extLst>
              <a:ext uri="{FF2B5EF4-FFF2-40B4-BE49-F238E27FC236}">
                <a16:creationId xmlns:a16="http://schemas.microsoft.com/office/drawing/2014/main" id="{8ABB4D85-F210-48D7-8E07-7CD7054370DD}"/>
              </a:ext>
            </a:extLst>
          </p:cNvPr>
          <p:cNvSpPr/>
          <p:nvPr/>
        </p:nvSpPr>
        <p:spPr>
          <a:xfrm>
            <a:off x="4042961" y="2591604"/>
            <a:ext cx="1215821" cy="38744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Take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TCs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waves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out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(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Maximum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436" name="Conector recto de flecha 435">
            <a:extLst>
              <a:ext uri="{FF2B5EF4-FFF2-40B4-BE49-F238E27FC236}">
                <a16:creationId xmlns:a16="http://schemas.microsoft.com/office/drawing/2014/main" id="{8196C815-5836-4539-B5BE-BCA04EFC39F3}"/>
              </a:ext>
            </a:extLst>
          </p:cNvPr>
          <p:cNvCxnSpPr>
            <a:cxnSpLocks/>
            <a:stCxn id="429" idx="3"/>
            <a:endCxn id="435" idx="1"/>
          </p:cNvCxnSpPr>
          <p:nvPr/>
        </p:nvCxnSpPr>
        <p:spPr>
          <a:xfrm>
            <a:off x="3876130" y="2775974"/>
            <a:ext cx="166831" cy="935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Conector recto de flecha 441">
            <a:extLst>
              <a:ext uri="{FF2B5EF4-FFF2-40B4-BE49-F238E27FC236}">
                <a16:creationId xmlns:a16="http://schemas.microsoft.com/office/drawing/2014/main" id="{B2E024D9-21C7-4BEC-BEFC-B4B02CA185E3}"/>
              </a:ext>
            </a:extLst>
          </p:cNvPr>
          <p:cNvCxnSpPr>
            <a:cxnSpLocks/>
            <a:stCxn id="109" idx="3"/>
            <a:endCxn id="435" idx="2"/>
          </p:cNvCxnSpPr>
          <p:nvPr/>
        </p:nvCxnSpPr>
        <p:spPr>
          <a:xfrm flipV="1">
            <a:off x="3443227" y="2979050"/>
            <a:ext cx="1207645" cy="41377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Rectángulo 461">
            <a:extLst>
              <a:ext uri="{FF2B5EF4-FFF2-40B4-BE49-F238E27FC236}">
                <a16:creationId xmlns:a16="http://schemas.microsoft.com/office/drawing/2014/main" id="{24EF25DB-C34D-474F-9A1A-EC4D0A8E70C0}"/>
              </a:ext>
            </a:extLst>
          </p:cNvPr>
          <p:cNvSpPr/>
          <p:nvPr/>
        </p:nvSpPr>
        <p:spPr>
          <a:xfrm>
            <a:off x="5655585" y="2531443"/>
            <a:ext cx="1347990" cy="4725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WAVE FAMILIES</a:t>
            </a:r>
          </a:p>
          <a:p>
            <a:pPr algn="ctr"/>
            <a:r>
              <a:rPr lang="es-ES" sz="1100" b="1" dirty="0">
                <a:solidFill>
                  <a:srgbClr val="1F6BBF"/>
                </a:solidFill>
              </a:rPr>
              <a:t> (swl1 swl2 sea)</a:t>
            </a:r>
          </a:p>
        </p:txBody>
      </p:sp>
      <p:cxnSp>
        <p:nvCxnSpPr>
          <p:cNvPr id="463" name="Conector recto de flecha 462">
            <a:extLst>
              <a:ext uri="{FF2B5EF4-FFF2-40B4-BE49-F238E27FC236}">
                <a16:creationId xmlns:a16="http://schemas.microsoft.com/office/drawing/2014/main" id="{8EF1EE0B-CF68-4AFF-ADF3-7D97FF17E483}"/>
              </a:ext>
            </a:extLst>
          </p:cNvPr>
          <p:cNvCxnSpPr>
            <a:cxnSpLocks/>
            <a:stCxn id="435" idx="3"/>
            <a:endCxn id="462" idx="1"/>
          </p:cNvCxnSpPr>
          <p:nvPr/>
        </p:nvCxnSpPr>
        <p:spPr>
          <a:xfrm flipV="1">
            <a:off x="5258782" y="2767693"/>
            <a:ext cx="396803" cy="1763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Rectángulo 521">
            <a:extLst>
              <a:ext uri="{FF2B5EF4-FFF2-40B4-BE49-F238E27FC236}">
                <a16:creationId xmlns:a16="http://schemas.microsoft.com/office/drawing/2014/main" id="{167B3C17-5043-4DC6-82DA-931BAC9E2D84}"/>
              </a:ext>
            </a:extLst>
          </p:cNvPr>
          <p:cNvSpPr/>
          <p:nvPr/>
        </p:nvSpPr>
        <p:spPr>
          <a:xfrm>
            <a:off x="10572622" y="2607701"/>
            <a:ext cx="1444973" cy="46602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1F6BBF"/>
                </a:solidFill>
              </a:rPr>
              <a:t>DAILY VALUES</a:t>
            </a:r>
          </a:p>
          <a:p>
            <a:pPr algn="ctr"/>
            <a:r>
              <a:rPr lang="en-US" sz="1100" b="1" dirty="0">
                <a:solidFill>
                  <a:srgbClr val="1F6BBF"/>
                </a:solidFill>
              </a:rPr>
              <a:t> Hs </a:t>
            </a:r>
            <a:r>
              <a:rPr lang="en-US" sz="1100" b="1" dirty="0" err="1">
                <a:solidFill>
                  <a:srgbClr val="1F6BBF"/>
                </a:solidFill>
              </a:rPr>
              <a:t>Tp</a:t>
            </a:r>
            <a:r>
              <a:rPr lang="en-US" sz="1100" b="1" dirty="0">
                <a:solidFill>
                  <a:srgbClr val="1F6BBF"/>
                </a:solidFill>
              </a:rPr>
              <a:t> Dir SS mu tau</a:t>
            </a:r>
          </a:p>
        </p:txBody>
      </p:sp>
      <p:cxnSp>
        <p:nvCxnSpPr>
          <p:cNvPr id="527" name="Conector recto de flecha 526">
            <a:extLst>
              <a:ext uri="{FF2B5EF4-FFF2-40B4-BE49-F238E27FC236}">
                <a16:creationId xmlns:a16="http://schemas.microsoft.com/office/drawing/2014/main" id="{0DA5AF32-65B4-4864-8BE6-70A7E92F32A7}"/>
              </a:ext>
            </a:extLst>
          </p:cNvPr>
          <p:cNvCxnSpPr>
            <a:cxnSpLocks/>
            <a:stCxn id="382" idx="2"/>
            <a:endCxn id="522" idx="0"/>
          </p:cNvCxnSpPr>
          <p:nvPr/>
        </p:nvCxnSpPr>
        <p:spPr>
          <a:xfrm flipH="1">
            <a:off x="11295109" y="2340248"/>
            <a:ext cx="15124" cy="26745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Rectángulo 531">
            <a:extLst>
              <a:ext uri="{FF2B5EF4-FFF2-40B4-BE49-F238E27FC236}">
                <a16:creationId xmlns:a16="http://schemas.microsoft.com/office/drawing/2014/main" id="{2A4C8128-23E3-4ACD-88B3-F0C71153837E}"/>
              </a:ext>
            </a:extLst>
          </p:cNvPr>
          <p:cNvSpPr/>
          <p:nvPr/>
        </p:nvSpPr>
        <p:spPr>
          <a:xfrm>
            <a:off x="10860265" y="4114342"/>
            <a:ext cx="934861" cy="46139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INTRADAILY VARIABILITY</a:t>
            </a:r>
          </a:p>
        </p:txBody>
      </p:sp>
      <p:sp>
        <p:nvSpPr>
          <p:cNvPr id="533" name="Rectángulo 532">
            <a:extLst>
              <a:ext uri="{FF2B5EF4-FFF2-40B4-BE49-F238E27FC236}">
                <a16:creationId xmlns:a16="http://schemas.microsoft.com/office/drawing/2014/main" id="{42997AC0-8B3F-481D-BA6B-0DFDDEDEED51}"/>
              </a:ext>
            </a:extLst>
          </p:cNvPr>
          <p:cNvSpPr/>
          <p:nvPr/>
        </p:nvSpPr>
        <p:spPr>
          <a:xfrm>
            <a:off x="10737865" y="4879943"/>
            <a:ext cx="1154485" cy="46602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1F6BBF"/>
                </a:solidFill>
              </a:rPr>
              <a:t>HOURLY VALUES</a:t>
            </a:r>
          </a:p>
          <a:p>
            <a:pPr algn="ctr"/>
            <a:r>
              <a:rPr lang="en-US" sz="1100" b="1" dirty="0">
                <a:solidFill>
                  <a:srgbClr val="1F6BBF"/>
                </a:solidFill>
              </a:rPr>
              <a:t> Hs </a:t>
            </a:r>
            <a:r>
              <a:rPr lang="en-US" sz="1100" b="1" dirty="0" err="1">
                <a:solidFill>
                  <a:srgbClr val="1F6BBF"/>
                </a:solidFill>
              </a:rPr>
              <a:t>Tp</a:t>
            </a:r>
            <a:r>
              <a:rPr lang="en-US" sz="1100" b="1" dirty="0">
                <a:solidFill>
                  <a:srgbClr val="1F6BBF"/>
                </a:solidFill>
              </a:rPr>
              <a:t> Dir SS</a:t>
            </a:r>
          </a:p>
        </p:txBody>
      </p:sp>
      <p:cxnSp>
        <p:nvCxnSpPr>
          <p:cNvPr id="534" name="Conector recto de flecha 533">
            <a:extLst>
              <a:ext uri="{FF2B5EF4-FFF2-40B4-BE49-F238E27FC236}">
                <a16:creationId xmlns:a16="http://schemas.microsoft.com/office/drawing/2014/main" id="{1753420A-4A3F-4C8A-BFD5-7F73E2524603}"/>
              </a:ext>
            </a:extLst>
          </p:cNvPr>
          <p:cNvCxnSpPr>
            <a:cxnSpLocks/>
            <a:stCxn id="522" idx="2"/>
            <a:endCxn id="565" idx="0"/>
          </p:cNvCxnSpPr>
          <p:nvPr/>
        </p:nvCxnSpPr>
        <p:spPr>
          <a:xfrm>
            <a:off x="11295109" y="3073722"/>
            <a:ext cx="21829" cy="22149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Conector recto de flecha 536">
            <a:extLst>
              <a:ext uri="{FF2B5EF4-FFF2-40B4-BE49-F238E27FC236}">
                <a16:creationId xmlns:a16="http://schemas.microsoft.com/office/drawing/2014/main" id="{E50417B5-A411-41BB-8E30-3FA59F341237}"/>
              </a:ext>
            </a:extLst>
          </p:cNvPr>
          <p:cNvCxnSpPr>
            <a:cxnSpLocks/>
            <a:stCxn id="532" idx="2"/>
            <a:endCxn id="533" idx="0"/>
          </p:cNvCxnSpPr>
          <p:nvPr/>
        </p:nvCxnSpPr>
        <p:spPr>
          <a:xfrm flipH="1">
            <a:off x="11315108" y="4575732"/>
            <a:ext cx="12588" cy="30421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5" name="Rectángulo 564">
            <a:extLst>
              <a:ext uri="{FF2B5EF4-FFF2-40B4-BE49-F238E27FC236}">
                <a16:creationId xmlns:a16="http://schemas.microsoft.com/office/drawing/2014/main" id="{955E4677-88A8-488A-A747-4C830C9F9726}"/>
              </a:ext>
            </a:extLst>
          </p:cNvPr>
          <p:cNvSpPr/>
          <p:nvPr/>
        </p:nvSpPr>
        <p:spPr>
          <a:xfrm>
            <a:off x="10652806" y="3295217"/>
            <a:ext cx="1328263" cy="59354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ADDING ASTRONOMICAL TIDE AND MMSL</a:t>
            </a:r>
          </a:p>
        </p:txBody>
      </p:sp>
      <p:cxnSp>
        <p:nvCxnSpPr>
          <p:cNvPr id="567" name="Conector recto de flecha 566">
            <a:extLst>
              <a:ext uri="{FF2B5EF4-FFF2-40B4-BE49-F238E27FC236}">
                <a16:creationId xmlns:a16="http://schemas.microsoft.com/office/drawing/2014/main" id="{61FC29B8-8847-438C-901D-CD7622FB9EBD}"/>
              </a:ext>
            </a:extLst>
          </p:cNvPr>
          <p:cNvCxnSpPr>
            <a:cxnSpLocks/>
            <a:stCxn id="565" idx="2"/>
            <a:endCxn id="532" idx="0"/>
          </p:cNvCxnSpPr>
          <p:nvPr/>
        </p:nvCxnSpPr>
        <p:spPr>
          <a:xfrm>
            <a:off x="11316938" y="3888758"/>
            <a:ext cx="10758" cy="22558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Conector recto de flecha 569">
            <a:extLst>
              <a:ext uri="{FF2B5EF4-FFF2-40B4-BE49-F238E27FC236}">
                <a16:creationId xmlns:a16="http://schemas.microsoft.com/office/drawing/2014/main" id="{97214589-9031-4B8F-90FE-81712F314C8A}"/>
              </a:ext>
            </a:extLst>
          </p:cNvPr>
          <p:cNvCxnSpPr>
            <a:cxnSpLocks/>
            <a:stCxn id="377" idx="0"/>
            <a:endCxn id="565" idx="1"/>
          </p:cNvCxnSpPr>
          <p:nvPr/>
        </p:nvCxnSpPr>
        <p:spPr>
          <a:xfrm flipV="1">
            <a:off x="10384714" y="3591988"/>
            <a:ext cx="268092" cy="201036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4" name="Rectángulo 573">
            <a:extLst>
              <a:ext uri="{FF2B5EF4-FFF2-40B4-BE49-F238E27FC236}">
                <a16:creationId xmlns:a16="http://schemas.microsoft.com/office/drawing/2014/main" id="{C239D82D-6ACC-42E0-A187-CA23809F64FC}"/>
              </a:ext>
            </a:extLst>
          </p:cNvPr>
          <p:cNvSpPr/>
          <p:nvPr/>
        </p:nvSpPr>
        <p:spPr>
          <a:xfrm>
            <a:off x="6360019" y="6302586"/>
            <a:ext cx="934861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TTIDE</a:t>
            </a:r>
          </a:p>
        </p:txBody>
      </p:sp>
      <p:sp>
        <p:nvSpPr>
          <p:cNvPr id="579" name="Rectángulo 578">
            <a:extLst>
              <a:ext uri="{FF2B5EF4-FFF2-40B4-BE49-F238E27FC236}">
                <a16:creationId xmlns:a16="http://schemas.microsoft.com/office/drawing/2014/main" id="{61718598-F612-40A6-9251-BCA85DE43B1F}"/>
              </a:ext>
            </a:extLst>
          </p:cNvPr>
          <p:cNvSpPr/>
          <p:nvPr/>
        </p:nvSpPr>
        <p:spPr>
          <a:xfrm>
            <a:off x="7814017" y="6191197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AT SIMULATION 1000 YEARS</a:t>
            </a:r>
          </a:p>
        </p:txBody>
      </p:sp>
      <p:cxnSp>
        <p:nvCxnSpPr>
          <p:cNvPr id="580" name="Conector recto de flecha 579">
            <a:extLst>
              <a:ext uri="{FF2B5EF4-FFF2-40B4-BE49-F238E27FC236}">
                <a16:creationId xmlns:a16="http://schemas.microsoft.com/office/drawing/2014/main" id="{0B095E06-FA85-4335-8466-1416599AF3C6}"/>
              </a:ext>
            </a:extLst>
          </p:cNvPr>
          <p:cNvCxnSpPr>
            <a:cxnSpLocks/>
            <a:stCxn id="574" idx="3"/>
            <a:endCxn id="579" idx="1"/>
          </p:cNvCxnSpPr>
          <p:nvPr/>
        </p:nvCxnSpPr>
        <p:spPr>
          <a:xfrm flipV="1">
            <a:off x="7294880" y="6453314"/>
            <a:ext cx="519137" cy="1221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Imagen 137">
            <a:extLst>
              <a:ext uri="{FF2B5EF4-FFF2-40B4-BE49-F238E27FC236}">
                <a16:creationId xmlns:a16="http://schemas.microsoft.com/office/drawing/2014/main" id="{17A01AFE-4508-4EBA-935B-4F4896F23E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031" y="1920202"/>
            <a:ext cx="1115033" cy="456376"/>
          </a:xfrm>
          <a:prstGeom prst="rect">
            <a:avLst/>
          </a:prstGeom>
        </p:spPr>
      </p:pic>
      <p:pic>
        <p:nvPicPr>
          <p:cNvPr id="139" name="Imagen 138">
            <a:extLst>
              <a:ext uri="{FF2B5EF4-FFF2-40B4-BE49-F238E27FC236}">
                <a16:creationId xmlns:a16="http://schemas.microsoft.com/office/drawing/2014/main" id="{E33191C8-73F7-4718-8017-019FB239D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26" y="2111099"/>
            <a:ext cx="1240408" cy="416256"/>
          </a:xfrm>
          <a:prstGeom prst="rect">
            <a:avLst/>
          </a:prstGeom>
        </p:spPr>
      </p:pic>
      <p:pic>
        <p:nvPicPr>
          <p:cNvPr id="143" name="Imagen 142">
            <a:extLst>
              <a:ext uri="{FF2B5EF4-FFF2-40B4-BE49-F238E27FC236}">
                <a16:creationId xmlns:a16="http://schemas.microsoft.com/office/drawing/2014/main" id="{01FC19EF-8401-4633-9F65-C7B89808A6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39" t="42342" r="6576" b="23003"/>
          <a:stretch/>
        </p:blipFill>
        <p:spPr>
          <a:xfrm>
            <a:off x="5766409" y="3651893"/>
            <a:ext cx="1109820" cy="462952"/>
          </a:xfrm>
          <a:prstGeom prst="rect">
            <a:avLst/>
          </a:prstGeom>
        </p:spPr>
      </p:pic>
      <p:pic>
        <p:nvPicPr>
          <p:cNvPr id="144" name="Imagen 143">
            <a:extLst>
              <a:ext uri="{FF2B5EF4-FFF2-40B4-BE49-F238E27FC236}">
                <a16:creationId xmlns:a16="http://schemas.microsoft.com/office/drawing/2014/main" id="{0D529AEA-CBAD-49FB-A040-266331D3AB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45" y="2795578"/>
            <a:ext cx="1031643" cy="502926"/>
          </a:xfrm>
          <a:prstGeom prst="rect">
            <a:avLst/>
          </a:prstGeom>
        </p:spPr>
      </p:pic>
      <p:pic>
        <p:nvPicPr>
          <p:cNvPr id="152" name="Imagen 151">
            <a:extLst>
              <a:ext uri="{FF2B5EF4-FFF2-40B4-BE49-F238E27FC236}">
                <a16:creationId xmlns:a16="http://schemas.microsoft.com/office/drawing/2014/main" id="{B5C7D720-5584-4097-AFD5-E6B92C531BA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48" y="1543703"/>
            <a:ext cx="689555" cy="694625"/>
          </a:xfrm>
          <a:prstGeom prst="rect">
            <a:avLst/>
          </a:prstGeom>
        </p:spPr>
      </p:pic>
      <p:pic>
        <p:nvPicPr>
          <p:cNvPr id="154" name="Imagen 153">
            <a:extLst>
              <a:ext uri="{FF2B5EF4-FFF2-40B4-BE49-F238E27FC236}">
                <a16:creationId xmlns:a16="http://schemas.microsoft.com/office/drawing/2014/main" id="{FCD0A51E-0D6F-4426-9031-6B618B2D23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45" y="5102882"/>
            <a:ext cx="896209" cy="436902"/>
          </a:xfrm>
          <a:prstGeom prst="rect">
            <a:avLst/>
          </a:prstGeom>
        </p:spPr>
      </p:pic>
      <p:pic>
        <p:nvPicPr>
          <p:cNvPr id="155" name="Imagen 154">
            <a:extLst>
              <a:ext uri="{FF2B5EF4-FFF2-40B4-BE49-F238E27FC236}">
                <a16:creationId xmlns:a16="http://schemas.microsoft.com/office/drawing/2014/main" id="{9AB5339A-785F-4169-8D4C-F3475F91A3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5" y="4668008"/>
            <a:ext cx="896209" cy="436902"/>
          </a:xfrm>
          <a:prstGeom prst="rect">
            <a:avLst/>
          </a:prstGeom>
        </p:spPr>
      </p:pic>
      <p:pic>
        <p:nvPicPr>
          <p:cNvPr id="181" name="Imagen 180">
            <a:extLst>
              <a:ext uri="{FF2B5EF4-FFF2-40B4-BE49-F238E27FC236}">
                <a16:creationId xmlns:a16="http://schemas.microsoft.com/office/drawing/2014/main" id="{639154D5-CFB4-4104-918A-DC3F6E0EF9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010" t="47537" r="27165" b="21169"/>
          <a:stretch/>
        </p:blipFill>
        <p:spPr>
          <a:xfrm>
            <a:off x="1383663" y="4283877"/>
            <a:ext cx="601904" cy="611295"/>
          </a:xfrm>
          <a:prstGeom prst="rect">
            <a:avLst/>
          </a:prstGeom>
        </p:spPr>
      </p:pic>
      <p:pic>
        <p:nvPicPr>
          <p:cNvPr id="183" name="Imagen 18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D40F74AE-9E25-49B4-8F62-07E66CC16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59" y="1236925"/>
            <a:ext cx="481895" cy="428248"/>
          </a:xfrm>
          <a:prstGeom prst="rect">
            <a:avLst/>
          </a:prstGeom>
        </p:spPr>
      </p:pic>
      <p:pic>
        <p:nvPicPr>
          <p:cNvPr id="184" name="Imagen 183" descr="Imagen que contiene instrumentos de escritura, papelería, lápiz&#10;&#10;Descripción generada con confianza muy alta">
            <a:extLst>
              <a:ext uri="{FF2B5EF4-FFF2-40B4-BE49-F238E27FC236}">
                <a16:creationId xmlns:a16="http://schemas.microsoft.com/office/drawing/2014/main" id="{16131B70-DD07-4771-8CD4-F989463E6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31" y="967569"/>
            <a:ext cx="747851" cy="36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2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Conector recto de flecha 498">
            <a:extLst>
              <a:ext uri="{FF2B5EF4-FFF2-40B4-BE49-F238E27FC236}">
                <a16:creationId xmlns:a16="http://schemas.microsoft.com/office/drawing/2014/main" id="{BB9FD7F9-819B-4CE8-9AF2-07D0E68C52CC}"/>
              </a:ext>
            </a:extLst>
          </p:cNvPr>
          <p:cNvCxnSpPr>
            <a:cxnSpLocks/>
            <a:stCxn id="146" idx="3"/>
            <a:endCxn id="382" idx="1"/>
          </p:cNvCxnSpPr>
          <p:nvPr/>
        </p:nvCxnSpPr>
        <p:spPr>
          <a:xfrm flipV="1">
            <a:off x="10208286" y="2033358"/>
            <a:ext cx="379460" cy="231523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Conector recto de flecha 664">
            <a:extLst>
              <a:ext uri="{FF2B5EF4-FFF2-40B4-BE49-F238E27FC236}">
                <a16:creationId xmlns:a16="http://schemas.microsoft.com/office/drawing/2014/main" id="{D88192C8-D184-41CF-9403-D15FFF18C150}"/>
              </a:ext>
            </a:extLst>
          </p:cNvPr>
          <p:cNvCxnSpPr>
            <a:cxnSpLocks/>
            <a:stCxn id="148" idx="3"/>
            <a:endCxn id="382" idx="1"/>
          </p:cNvCxnSpPr>
          <p:nvPr/>
        </p:nvCxnSpPr>
        <p:spPr>
          <a:xfrm flipV="1">
            <a:off x="8202935" y="2033358"/>
            <a:ext cx="2384811" cy="285758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Conector recto de flecha 667">
            <a:extLst>
              <a:ext uri="{FF2B5EF4-FFF2-40B4-BE49-F238E27FC236}">
                <a16:creationId xmlns:a16="http://schemas.microsoft.com/office/drawing/2014/main" id="{B1CC3DD2-2922-440F-9D13-70B4AA08764E}"/>
              </a:ext>
            </a:extLst>
          </p:cNvPr>
          <p:cNvCxnSpPr>
            <a:cxnSpLocks/>
            <a:stCxn id="149" idx="3"/>
            <a:endCxn id="382" idx="1"/>
          </p:cNvCxnSpPr>
          <p:nvPr/>
        </p:nvCxnSpPr>
        <p:spPr>
          <a:xfrm flipV="1">
            <a:off x="8102355" y="2033358"/>
            <a:ext cx="2485391" cy="3241274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Conector recto de flecha 583">
            <a:extLst>
              <a:ext uri="{FF2B5EF4-FFF2-40B4-BE49-F238E27FC236}">
                <a16:creationId xmlns:a16="http://schemas.microsoft.com/office/drawing/2014/main" id="{AA262AD6-D341-4821-B38B-4CD26EC4FC92}"/>
              </a:ext>
            </a:extLst>
          </p:cNvPr>
          <p:cNvCxnSpPr>
            <a:cxnSpLocks/>
            <a:stCxn id="579" idx="3"/>
            <a:endCxn id="565" idx="1"/>
          </p:cNvCxnSpPr>
          <p:nvPr/>
        </p:nvCxnSpPr>
        <p:spPr>
          <a:xfrm flipV="1">
            <a:off x="9018002" y="3591988"/>
            <a:ext cx="1634804" cy="286132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Conector recto de flecha 574">
            <a:extLst>
              <a:ext uri="{FF2B5EF4-FFF2-40B4-BE49-F238E27FC236}">
                <a16:creationId xmlns:a16="http://schemas.microsoft.com/office/drawing/2014/main" id="{E6FCE02C-F64A-4EE1-8F93-B6FD2D84D202}"/>
              </a:ext>
            </a:extLst>
          </p:cNvPr>
          <p:cNvCxnSpPr>
            <a:cxnSpLocks/>
            <a:stCxn id="199" idx="3"/>
            <a:endCxn id="574" idx="1"/>
          </p:cNvCxnSpPr>
          <p:nvPr/>
        </p:nvCxnSpPr>
        <p:spPr>
          <a:xfrm>
            <a:off x="5151464" y="5808046"/>
            <a:ext cx="1002582" cy="6574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Conector recto de flecha 481">
            <a:extLst>
              <a:ext uri="{FF2B5EF4-FFF2-40B4-BE49-F238E27FC236}">
                <a16:creationId xmlns:a16="http://schemas.microsoft.com/office/drawing/2014/main" id="{F598D554-76A1-451A-AE69-7E904DA8F81D}"/>
              </a:ext>
            </a:extLst>
          </p:cNvPr>
          <p:cNvCxnSpPr>
            <a:cxnSpLocks/>
            <a:stCxn id="123" idx="3"/>
            <a:endCxn id="382" idx="1"/>
          </p:cNvCxnSpPr>
          <p:nvPr/>
        </p:nvCxnSpPr>
        <p:spPr>
          <a:xfrm flipV="1">
            <a:off x="6406905" y="2033358"/>
            <a:ext cx="4180841" cy="136227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Conector recto de flecha 409">
            <a:extLst>
              <a:ext uri="{FF2B5EF4-FFF2-40B4-BE49-F238E27FC236}">
                <a16:creationId xmlns:a16="http://schemas.microsoft.com/office/drawing/2014/main" id="{4880EAD0-1951-4AED-8083-B70F8DC3D6D8}"/>
              </a:ext>
            </a:extLst>
          </p:cNvPr>
          <p:cNvCxnSpPr>
            <a:cxnSpLocks/>
            <a:stCxn id="140" idx="3"/>
            <a:endCxn id="382" idx="1"/>
          </p:cNvCxnSpPr>
          <p:nvPr/>
        </p:nvCxnSpPr>
        <p:spPr>
          <a:xfrm flipV="1">
            <a:off x="5769395" y="2033358"/>
            <a:ext cx="4818351" cy="1868017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Conector recto de flecha 466">
            <a:extLst>
              <a:ext uri="{FF2B5EF4-FFF2-40B4-BE49-F238E27FC236}">
                <a16:creationId xmlns:a16="http://schemas.microsoft.com/office/drawing/2014/main" id="{31DACA2C-9D1E-4566-A99E-4A9D53E35DD3}"/>
              </a:ext>
            </a:extLst>
          </p:cNvPr>
          <p:cNvCxnSpPr>
            <a:cxnSpLocks/>
            <a:stCxn id="462" idx="3"/>
            <a:endCxn id="382" idx="1"/>
          </p:cNvCxnSpPr>
          <p:nvPr/>
        </p:nvCxnSpPr>
        <p:spPr>
          <a:xfrm flipV="1">
            <a:off x="7455600" y="2033358"/>
            <a:ext cx="3132146" cy="727104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cto de flecha 263">
            <a:extLst>
              <a:ext uri="{FF2B5EF4-FFF2-40B4-BE49-F238E27FC236}">
                <a16:creationId xmlns:a16="http://schemas.microsoft.com/office/drawing/2014/main" id="{DDDEE407-7061-4919-A7BF-EED7370544B3}"/>
              </a:ext>
            </a:extLst>
          </p:cNvPr>
          <p:cNvCxnSpPr>
            <a:cxnSpLocks/>
            <a:stCxn id="22" idx="3"/>
            <a:endCxn id="249" idx="1"/>
          </p:cNvCxnSpPr>
          <p:nvPr/>
        </p:nvCxnSpPr>
        <p:spPr>
          <a:xfrm flipV="1">
            <a:off x="4270576" y="518912"/>
            <a:ext cx="3144939" cy="5285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Conector recto de flecha 363">
            <a:extLst>
              <a:ext uri="{FF2B5EF4-FFF2-40B4-BE49-F238E27FC236}">
                <a16:creationId xmlns:a16="http://schemas.microsoft.com/office/drawing/2014/main" id="{0AEA5099-DB6E-4E9C-A6CA-A6A916A48FA8}"/>
              </a:ext>
            </a:extLst>
          </p:cNvPr>
          <p:cNvCxnSpPr>
            <a:cxnSpLocks/>
            <a:stCxn id="250" idx="2"/>
            <a:endCxn id="363" idx="0"/>
          </p:cNvCxnSpPr>
          <p:nvPr/>
        </p:nvCxnSpPr>
        <p:spPr>
          <a:xfrm flipH="1">
            <a:off x="9099884" y="951276"/>
            <a:ext cx="133528" cy="477321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ector recto de flecha 320">
            <a:extLst>
              <a:ext uri="{FF2B5EF4-FFF2-40B4-BE49-F238E27FC236}">
                <a16:creationId xmlns:a16="http://schemas.microsoft.com/office/drawing/2014/main" id="{F7307BA0-EADA-499D-81AA-B0BB4F005FF1}"/>
              </a:ext>
            </a:extLst>
          </p:cNvPr>
          <p:cNvCxnSpPr>
            <a:cxnSpLocks/>
            <a:stCxn id="250" idx="2"/>
            <a:endCxn id="327" idx="0"/>
          </p:cNvCxnSpPr>
          <p:nvPr/>
        </p:nvCxnSpPr>
        <p:spPr>
          <a:xfrm flipH="1">
            <a:off x="7625477" y="951276"/>
            <a:ext cx="1607935" cy="215691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cto de flecha 222">
            <a:extLst>
              <a:ext uri="{FF2B5EF4-FFF2-40B4-BE49-F238E27FC236}">
                <a16:creationId xmlns:a16="http://schemas.microsoft.com/office/drawing/2014/main" id="{F49CD46D-D7AE-435A-B46E-D95A1436A748}"/>
              </a:ext>
            </a:extLst>
          </p:cNvPr>
          <p:cNvCxnSpPr>
            <a:cxnSpLocks/>
            <a:stCxn id="21" idx="3"/>
            <a:endCxn id="226" idx="1"/>
          </p:cNvCxnSpPr>
          <p:nvPr/>
        </p:nvCxnSpPr>
        <p:spPr>
          <a:xfrm>
            <a:off x="3727236" y="620773"/>
            <a:ext cx="2298819" cy="50927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cto de flecha 208">
            <a:extLst>
              <a:ext uri="{FF2B5EF4-FFF2-40B4-BE49-F238E27FC236}">
                <a16:creationId xmlns:a16="http://schemas.microsoft.com/office/drawing/2014/main" id="{8134CA3F-007D-4351-B786-836041BABFE4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 flipV="1">
            <a:off x="3413760" y="5524196"/>
            <a:ext cx="1534551" cy="22071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cto de flecha 203">
            <a:extLst>
              <a:ext uri="{FF2B5EF4-FFF2-40B4-BE49-F238E27FC236}">
                <a16:creationId xmlns:a16="http://schemas.microsoft.com/office/drawing/2014/main" id="{BD728B8B-78FF-4C9B-8899-7B25ABFBBA08}"/>
              </a:ext>
            </a:extLst>
          </p:cNvPr>
          <p:cNvCxnSpPr>
            <a:cxnSpLocks/>
            <a:stCxn id="197" idx="3"/>
            <a:endCxn id="200" idx="1"/>
          </p:cNvCxnSpPr>
          <p:nvPr/>
        </p:nvCxnSpPr>
        <p:spPr>
          <a:xfrm>
            <a:off x="3413760" y="5744910"/>
            <a:ext cx="1515399" cy="39663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36685811-5E35-484F-9EEA-399E1CBD0728}"/>
              </a:ext>
            </a:extLst>
          </p:cNvPr>
          <p:cNvSpPr/>
          <p:nvPr/>
        </p:nvSpPr>
        <p:spPr>
          <a:xfrm>
            <a:off x="602972" y="412904"/>
            <a:ext cx="589721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SST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E3F37A5-3A92-4800-B91F-131FCC645F8D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1192693" y="606251"/>
            <a:ext cx="424400" cy="12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D67C722-B667-473D-BE31-501986B9D825}"/>
              </a:ext>
            </a:extLst>
          </p:cNvPr>
          <p:cNvSpPr/>
          <p:nvPr/>
        </p:nvSpPr>
        <p:spPr>
          <a:xfrm>
            <a:off x="1617093" y="412782"/>
            <a:ext cx="965454" cy="38693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ANNUAL PREDICTOR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2444081-B258-464B-ADC3-DE5D26DDDAD9}"/>
              </a:ext>
            </a:extLst>
          </p:cNvPr>
          <p:cNvSpPr/>
          <p:nvPr/>
        </p:nvSpPr>
        <p:spPr>
          <a:xfrm>
            <a:off x="3006947" y="134182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6 AWT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9FDFFC0-0DBB-49DD-95D0-DC4D33A157A8}"/>
              </a:ext>
            </a:extLst>
          </p:cNvPr>
          <p:cNvSpPr/>
          <p:nvPr/>
        </p:nvSpPr>
        <p:spPr>
          <a:xfrm>
            <a:off x="3006947" y="481412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PCs</a:t>
            </a:r>
            <a:r>
              <a:rPr lang="es-ES" sz="1100" b="1" dirty="0">
                <a:solidFill>
                  <a:srgbClr val="1F6BBF"/>
                </a:solidFill>
              </a:rPr>
              <a:t> AWT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C885318-6728-4D1C-BE91-52C326FA104A}"/>
              </a:ext>
            </a:extLst>
          </p:cNvPr>
          <p:cNvSpPr/>
          <p:nvPr/>
        </p:nvSpPr>
        <p:spPr>
          <a:xfrm>
            <a:off x="3006947" y="908056"/>
            <a:ext cx="126362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PCs</a:t>
            </a:r>
            <a:r>
              <a:rPr lang="es-ES" sz="1100" b="1" dirty="0">
                <a:solidFill>
                  <a:srgbClr val="1F6BBF"/>
                </a:solidFill>
              </a:rPr>
              <a:t> SIMULATIONS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96693E8-34E8-426A-8C34-63EA7C654906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 flipV="1">
            <a:off x="2582547" y="273543"/>
            <a:ext cx="424400" cy="33270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2693239-2544-468B-85C7-13B1D1D1CDF3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2582547" y="606251"/>
            <a:ext cx="424400" cy="1452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A0D7519-1BC8-4731-84CD-91FC83EB5FC8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2582547" y="606251"/>
            <a:ext cx="424400" cy="44116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46A4AAA8-36AA-4E59-87AB-3D21AC6FE50B}"/>
              </a:ext>
            </a:extLst>
          </p:cNvPr>
          <p:cNvSpPr/>
          <p:nvPr/>
        </p:nvSpPr>
        <p:spPr>
          <a:xfrm>
            <a:off x="602973" y="1279465"/>
            <a:ext cx="589721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MJO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8231ABB6-F855-4B3B-A518-8866D39EEEB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192694" y="1451049"/>
            <a:ext cx="1029708" cy="2188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7826127-367D-4A0B-8992-6DDC0EBC2DEC}"/>
              </a:ext>
            </a:extLst>
          </p:cNvPr>
          <p:cNvSpPr/>
          <p:nvPr/>
        </p:nvSpPr>
        <p:spPr>
          <a:xfrm>
            <a:off x="2222402" y="1311688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PCs</a:t>
            </a:r>
            <a:r>
              <a:rPr lang="es-ES" sz="1100" b="1" dirty="0">
                <a:solidFill>
                  <a:srgbClr val="1F6BBF"/>
                </a:solidFill>
              </a:rPr>
              <a:t> MJO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84B1656E-7F0D-454F-8B6E-AB5A79299A7E}"/>
              </a:ext>
            </a:extLst>
          </p:cNvPr>
          <p:cNvSpPr/>
          <p:nvPr/>
        </p:nvSpPr>
        <p:spPr>
          <a:xfrm>
            <a:off x="602972" y="1891016"/>
            <a:ext cx="589721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SLP</a:t>
            </a:r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984E04F0-260F-407F-AE67-7B70C50B3A30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 flipV="1">
            <a:off x="1192693" y="1930379"/>
            <a:ext cx="490932" cy="15410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41A49C46-0E49-4B4E-94C0-74A3856D7943}"/>
              </a:ext>
            </a:extLst>
          </p:cNvPr>
          <p:cNvSpPr/>
          <p:nvPr/>
        </p:nvSpPr>
        <p:spPr>
          <a:xfrm>
            <a:off x="1683625" y="1791018"/>
            <a:ext cx="1323325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ESTELA (“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Optimal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”)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FA9C5E5C-A19D-4B1E-8B5D-13F96059A524}"/>
              </a:ext>
            </a:extLst>
          </p:cNvPr>
          <p:cNvSpPr/>
          <p:nvPr/>
        </p:nvSpPr>
        <p:spPr>
          <a:xfrm>
            <a:off x="1683624" y="2177955"/>
            <a:ext cx="132332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NO ESTELA</a:t>
            </a:r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2E8FA347-E6B2-42FE-9FFA-685845B77379}"/>
              </a:ext>
            </a:extLst>
          </p:cNvPr>
          <p:cNvCxnSpPr>
            <a:cxnSpLocks/>
            <a:stCxn id="56" idx="3"/>
            <a:endCxn id="64" idx="1"/>
          </p:cNvCxnSpPr>
          <p:nvPr/>
        </p:nvCxnSpPr>
        <p:spPr>
          <a:xfrm>
            <a:off x="1192693" y="2084485"/>
            <a:ext cx="490931" cy="2180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B49336C0-4C3D-4A13-B5F1-BDF0DB805838}"/>
              </a:ext>
            </a:extLst>
          </p:cNvPr>
          <p:cNvSpPr/>
          <p:nvPr/>
        </p:nvSpPr>
        <p:spPr>
          <a:xfrm>
            <a:off x="3349409" y="1949473"/>
            <a:ext cx="1452649" cy="34513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chemeClr val="accent4">
                    <a:lumMod val="75000"/>
                  </a:schemeClr>
                </a:solidFill>
              </a:rPr>
              <a:t>A1_Main_PCs_WTs.m</a:t>
            </a:r>
          </a:p>
        </p:txBody>
      </p: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89C352D6-7739-41B0-B618-D7255A764319}"/>
              </a:ext>
            </a:extLst>
          </p:cNvPr>
          <p:cNvCxnSpPr>
            <a:cxnSpLocks/>
            <a:stCxn id="60" idx="3"/>
            <a:endCxn id="69" idx="1"/>
          </p:cNvCxnSpPr>
          <p:nvPr/>
        </p:nvCxnSpPr>
        <p:spPr>
          <a:xfrm>
            <a:off x="3006950" y="1930379"/>
            <a:ext cx="342459" cy="19166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77A754AA-F2DF-4D53-AFAB-204894D5E145}"/>
              </a:ext>
            </a:extLst>
          </p:cNvPr>
          <p:cNvCxnSpPr>
            <a:cxnSpLocks/>
            <a:stCxn id="64" idx="3"/>
            <a:endCxn id="69" idx="1"/>
          </p:cNvCxnSpPr>
          <p:nvPr/>
        </p:nvCxnSpPr>
        <p:spPr>
          <a:xfrm flipV="1">
            <a:off x="3006949" y="2122043"/>
            <a:ext cx="342460" cy="18052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9DD310F2-B9AF-4404-8D7B-DBEFEBF234BF}"/>
              </a:ext>
            </a:extLst>
          </p:cNvPr>
          <p:cNvCxnSpPr>
            <a:cxnSpLocks/>
            <a:stCxn id="69" idx="3"/>
            <a:endCxn id="91" idx="1"/>
          </p:cNvCxnSpPr>
          <p:nvPr/>
        </p:nvCxnSpPr>
        <p:spPr>
          <a:xfrm>
            <a:off x="4802058" y="2122043"/>
            <a:ext cx="146253" cy="175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90">
            <a:extLst>
              <a:ext uri="{FF2B5EF4-FFF2-40B4-BE49-F238E27FC236}">
                <a16:creationId xmlns:a16="http://schemas.microsoft.com/office/drawing/2014/main" id="{DB89FC3F-13CC-4C12-B3D3-8ED125F00F6F}"/>
              </a:ext>
            </a:extLst>
          </p:cNvPr>
          <p:cNvSpPr/>
          <p:nvPr/>
        </p:nvSpPr>
        <p:spPr>
          <a:xfrm>
            <a:off x="4948311" y="1984441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36 DWT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F1828C0C-D090-4FFF-A652-04F2D655746F}"/>
              </a:ext>
            </a:extLst>
          </p:cNvPr>
          <p:cNvSpPr/>
          <p:nvPr/>
        </p:nvSpPr>
        <p:spPr>
          <a:xfrm>
            <a:off x="424063" y="3205051"/>
            <a:ext cx="947538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HISTORICAL </a:t>
            </a:r>
            <a:r>
              <a:rPr lang="es-ES" sz="1100" b="1" dirty="0" err="1">
                <a:solidFill>
                  <a:srgbClr val="B42A86"/>
                </a:solidFill>
              </a:rPr>
              <a:t>TCs</a:t>
            </a:r>
            <a:r>
              <a:rPr lang="es-ES" sz="1100" b="1" dirty="0">
                <a:solidFill>
                  <a:srgbClr val="B42A86"/>
                </a:solidFill>
              </a:rPr>
              <a:t> (</a:t>
            </a:r>
            <a:r>
              <a:rPr lang="es-ES" sz="1100" b="1" dirty="0" err="1">
                <a:solidFill>
                  <a:srgbClr val="B42A86"/>
                </a:solidFill>
              </a:rPr>
              <a:t>IBtrACS</a:t>
            </a:r>
            <a:r>
              <a:rPr lang="es-ES" sz="1100" b="1" dirty="0">
                <a:solidFill>
                  <a:srgbClr val="B42A86"/>
                </a:solidFill>
              </a:rPr>
              <a:t>)</a:t>
            </a:r>
          </a:p>
        </p:txBody>
      </p: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8C5BD98C-DA35-45BC-B2DA-01CAA2AC1671}"/>
              </a:ext>
            </a:extLst>
          </p:cNvPr>
          <p:cNvCxnSpPr>
            <a:cxnSpLocks/>
            <a:stCxn id="105" idx="3"/>
            <a:endCxn id="109" idx="1"/>
          </p:cNvCxnSpPr>
          <p:nvPr/>
        </p:nvCxnSpPr>
        <p:spPr>
          <a:xfrm>
            <a:off x="1371601" y="3398520"/>
            <a:ext cx="528712" cy="176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B2F4A5BA-842B-4A9A-B7B9-1486C9095A1A}"/>
              </a:ext>
            </a:extLst>
          </p:cNvPr>
          <p:cNvSpPr/>
          <p:nvPr/>
        </p:nvSpPr>
        <p:spPr>
          <a:xfrm>
            <a:off x="1900313" y="3211799"/>
            <a:ext cx="1686908" cy="3769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accent4">
                    <a:lumMod val="75000"/>
                  </a:schemeClr>
                </a:solidFill>
              </a:rPr>
              <a:t>A1_SELECCIONO_CICLONES.m (14º)</a:t>
            </a:r>
            <a:endParaRPr lang="es-E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10" name="Conector recto de flecha 109">
            <a:extLst>
              <a:ext uri="{FF2B5EF4-FFF2-40B4-BE49-F238E27FC236}">
                <a16:creationId xmlns:a16="http://schemas.microsoft.com/office/drawing/2014/main" id="{02EBAFD7-A0E5-4D15-9352-7DD1D8532700}"/>
              </a:ext>
            </a:extLst>
          </p:cNvPr>
          <p:cNvCxnSpPr>
            <a:cxnSpLocks/>
            <a:stCxn id="109" idx="3"/>
            <a:endCxn id="117" idx="1"/>
          </p:cNvCxnSpPr>
          <p:nvPr/>
        </p:nvCxnSpPr>
        <p:spPr>
          <a:xfrm flipV="1">
            <a:off x="3587221" y="3395637"/>
            <a:ext cx="664132" cy="464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FE6B1449-E7BE-40F0-AADE-2064BB422DB3}"/>
              </a:ext>
            </a:extLst>
          </p:cNvPr>
          <p:cNvCxnSpPr>
            <a:cxnSpLocks/>
            <a:stCxn id="91" idx="2"/>
            <a:endCxn id="117" idx="0"/>
          </p:cNvCxnSpPr>
          <p:nvPr/>
        </p:nvCxnSpPr>
        <p:spPr>
          <a:xfrm flipH="1">
            <a:off x="4776556" y="2263163"/>
            <a:ext cx="531900" cy="100785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DB86310C-EC10-406B-BDB5-EFF6E5A19A85}"/>
              </a:ext>
            </a:extLst>
          </p:cNvPr>
          <p:cNvSpPr/>
          <p:nvPr/>
        </p:nvSpPr>
        <p:spPr>
          <a:xfrm>
            <a:off x="4251353" y="3271020"/>
            <a:ext cx="1050406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A2_QuitoTCs</a:t>
            </a: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3E42C037-1FD7-48E8-B505-4A0E838D144A}"/>
              </a:ext>
            </a:extLst>
          </p:cNvPr>
          <p:cNvSpPr/>
          <p:nvPr/>
        </p:nvSpPr>
        <p:spPr>
          <a:xfrm>
            <a:off x="5686616" y="3256275"/>
            <a:ext cx="720289" cy="2787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42 DWT</a:t>
            </a:r>
          </a:p>
        </p:txBody>
      </p: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A6B0F639-91E3-4D60-A54D-5083AF790EAB}"/>
              </a:ext>
            </a:extLst>
          </p:cNvPr>
          <p:cNvCxnSpPr>
            <a:cxnSpLocks/>
            <a:stCxn id="117" idx="3"/>
            <a:endCxn id="123" idx="1"/>
          </p:cNvCxnSpPr>
          <p:nvPr/>
        </p:nvCxnSpPr>
        <p:spPr>
          <a:xfrm flipV="1">
            <a:off x="5301759" y="3395636"/>
            <a:ext cx="384857" cy="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54A29025-90F0-4BF7-B152-576DF505D18A}"/>
              </a:ext>
            </a:extLst>
          </p:cNvPr>
          <p:cNvSpPr/>
          <p:nvPr/>
        </p:nvSpPr>
        <p:spPr>
          <a:xfrm>
            <a:off x="414034" y="3917853"/>
            <a:ext cx="1041284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SYNTHETIC </a:t>
            </a:r>
            <a:r>
              <a:rPr lang="es-ES" sz="1100" b="1" dirty="0" err="1">
                <a:solidFill>
                  <a:srgbClr val="B42A86"/>
                </a:solidFill>
              </a:rPr>
              <a:t>TCs</a:t>
            </a:r>
            <a:r>
              <a:rPr lang="es-ES" sz="1100" b="1" dirty="0">
                <a:solidFill>
                  <a:srgbClr val="B42A86"/>
                </a:solidFill>
              </a:rPr>
              <a:t> (NAKAJO)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4DAEA645-D47F-456A-AEC2-5896AAFD4CEB}"/>
              </a:ext>
            </a:extLst>
          </p:cNvPr>
          <p:cNvSpPr/>
          <p:nvPr/>
        </p:nvSpPr>
        <p:spPr>
          <a:xfrm>
            <a:off x="1852822" y="3733657"/>
            <a:ext cx="1569877" cy="34686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accent4">
                    <a:lumMod val="75000"/>
                  </a:schemeClr>
                </a:solidFill>
              </a:rPr>
              <a:t>B1_Nakajo_tracks.m</a:t>
            </a:r>
          </a:p>
          <a:p>
            <a:pPr algn="ctr"/>
            <a:r>
              <a:rPr lang="es-ES" sz="900" dirty="0">
                <a:solidFill>
                  <a:schemeClr val="accent4">
                    <a:lumMod val="75000"/>
                  </a:schemeClr>
                </a:solidFill>
              </a:rPr>
              <a:t>B2_Probabilities_nakajo.m</a:t>
            </a: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F1E7619-111A-4C32-992A-CA953B6B40FB}"/>
              </a:ext>
            </a:extLst>
          </p:cNvPr>
          <p:cNvSpPr/>
          <p:nvPr/>
        </p:nvSpPr>
        <p:spPr>
          <a:xfrm>
            <a:off x="1824736" y="4263572"/>
            <a:ext cx="174791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accent4">
                    <a:lumMod val="75000"/>
                  </a:schemeClr>
                </a:solidFill>
              </a:rPr>
              <a:t>G3_TC1_Parametros_MDA.m</a:t>
            </a:r>
          </a:p>
        </p:txBody>
      </p: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5B8BB7E2-00CD-4826-92F4-2C3F84002389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455318" y="3907089"/>
            <a:ext cx="397504" cy="20423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de flecha 136">
            <a:extLst>
              <a:ext uri="{FF2B5EF4-FFF2-40B4-BE49-F238E27FC236}">
                <a16:creationId xmlns:a16="http://schemas.microsoft.com/office/drawing/2014/main" id="{BA63C3C7-95C5-41F1-9727-084B902447E4}"/>
              </a:ext>
            </a:extLst>
          </p:cNvPr>
          <p:cNvCxnSpPr>
            <a:cxnSpLocks/>
            <a:stCxn id="131" idx="3"/>
            <a:endCxn id="133" idx="1"/>
          </p:cNvCxnSpPr>
          <p:nvPr/>
        </p:nvCxnSpPr>
        <p:spPr>
          <a:xfrm>
            <a:off x="1455318" y="4111322"/>
            <a:ext cx="369418" cy="27686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39615D1E-9697-4706-8881-A77663D209C9}"/>
              </a:ext>
            </a:extLst>
          </p:cNvPr>
          <p:cNvSpPr/>
          <p:nvPr/>
        </p:nvSpPr>
        <p:spPr>
          <a:xfrm>
            <a:off x="3822331" y="3765001"/>
            <a:ext cx="1947064" cy="27274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1F6BBF"/>
                </a:solidFill>
              </a:rPr>
              <a:t>TCs</a:t>
            </a:r>
            <a:r>
              <a:rPr lang="es-ES" sz="1100" b="1" dirty="0">
                <a:solidFill>
                  <a:srgbClr val="1F6BBF"/>
                </a:solidFill>
              </a:rPr>
              <a:t> PROBABILITY MATRIX</a:t>
            </a:r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FF4EC106-8D81-44E0-9759-00875C1972CA}"/>
              </a:ext>
            </a:extLst>
          </p:cNvPr>
          <p:cNvSpPr/>
          <p:nvPr/>
        </p:nvSpPr>
        <p:spPr>
          <a:xfrm>
            <a:off x="3713953" y="4211540"/>
            <a:ext cx="1429802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SELECTION OF </a:t>
            </a:r>
            <a:r>
              <a:rPr lang="es-ES" sz="1100" b="1" dirty="0" err="1">
                <a:solidFill>
                  <a:srgbClr val="1F6BBF"/>
                </a:solidFill>
              </a:rPr>
              <a:t>TCs</a:t>
            </a:r>
            <a:r>
              <a:rPr lang="es-ES" sz="1100" b="1" dirty="0">
                <a:solidFill>
                  <a:srgbClr val="1F6BBF"/>
                </a:solidFill>
              </a:rPr>
              <a:t> TO SIMULATE</a:t>
            </a:r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018D88B1-55D3-4AAB-98DC-C3EE32E2FF69}"/>
              </a:ext>
            </a:extLst>
          </p:cNvPr>
          <p:cNvSpPr/>
          <p:nvPr/>
        </p:nvSpPr>
        <p:spPr>
          <a:xfrm>
            <a:off x="7254647" y="4246023"/>
            <a:ext cx="1427473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dirty="0" err="1">
                <a:solidFill>
                  <a:schemeClr val="accent4">
                    <a:lumMod val="75000"/>
                  </a:schemeClr>
                </a:solidFill>
              </a:rPr>
              <a:t>ReconstructionRBF_TCs.m</a:t>
            </a:r>
            <a:endParaRPr lang="es-ES" sz="9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BA337130-FD9A-4D46-95B8-120DF21D12E9}"/>
              </a:ext>
            </a:extLst>
          </p:cNvPr>
          <p:cNvSpPr/>
          <p:nvPr/>
        </p:nvSpPr>
        <p:spPr>
          <a:xfrm>
            <a:off x="5219185" y="4207693"/>
            <a:ext cx="934861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SIMULATION</a:t>
            </a:r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36F6895F-94AF-4E96-88BD-A2590393A974}"/>
              </a:ext>
            </a:extLst>
          </p:cNvPr>
          <p:cNvSpPr/>
          <p:nvPr/>
        </p:nvSpPr>
        <p:spPr>
          <a:xfrm>
            <a:off x="8848669" y="4083047"/>
            <a:ext cx="1359617" cy="53108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WAVES+SS+MU RECONSTRUCTION</a:t>
            </a:r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A0D8B5EF-C72F-4777-AE1D-5F9A56249529}"/>
              </a:ext>
            </a:extLst>
          </p:cNvPr>
          <p:cNvSpPr/>
          <p:nvPr/>
        </p:nvSpPr>
        <p:spPr>
          <a:xfrm>
            <a:off x="6291623" y="4178610"/>
            <a:ext cx="835033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WAVES+SS RESULTS</a:t>
            </a:r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9D09A191-6B7A-44A7-AB88-DD280503DDA5}"/>
              </a:ext>
            </a:extLst>
          </p:cNvPr>
          <p:cNvSpPr/>
          <p:nvPr/>
        </p:nvSpPr>
        <p:spPr>
          <a:xfrm>
            <a:off x="7161651" y="4766329"/>
            <a:ext cx="1041284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MU, TAU=0.5</a:t>
            </a:r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90B1A3B7-A731-4340-BA48-514285CF393E}"/>
              </a:ext>
            </a:extLst>
          </p:cNvPr>
          <p:cNvSpPr/>
          <p:nvPr/>
        </p:nvSpPr>
        <p:spPr>
          <a:xfrm>
            <a:off x="7280720" y="5150015"/>
            <a:ext cx="82163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MU, TAU</a:t>
            </a:r>
          </a:p>
        </p:txBody>
      </p:sp>
      <p:cxnSp>
        <p:nvCxnSpPr>
          <p:cNvPr id="150" name="Conector recto de flecha 149">
            <a:extLst>
              <a:ext uri="{FF2B5EF4-FFF2-40B4-BE49-F238E27FC236}">
                <a16:creationId xmlns:a16="http://schemas.microsoft.com/office/drawing/2014/main" id="{1DB0AE46-86B4-415C-B66A-7340CCCE9200}"/>
              </a:ext>
            </a:extLst>
          </p:cNvPr>
          <p:cNvCxnSpPr>
            <a:cxnSpLocks/>
            <a:stCxn id="132" idx="3"/>
            <a:endCxn id="140" idx="1"/>
          </p:cNvCxnSpPr>
          <p:nvPr/>
        </p:nvCxnSpPr>
        <p:spPr>
          <a:xfrm flipV="1">
            <a:off x="3422699" y="3901375"/>
            <a:ext cx="399632" cy="571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0A6C13A6-A5F1-47D2-98F8-454C2662AE1D}"/>
              </a:ext>
            </a:extLst>
          </p:cNvPr>
          <p:cNvCxnSpPr>
            <a:cxnSpLocks/>
            <a:stCxn id="133" idx="3"/>
            <a:endCxn id="141" idx="1"/>
          </p:cNvCxnSpPr>
          <p:nvPr/>
        </p:nvCxnSpPr>
        <p:spPr>
          <a:xfrm flipV="1">
            <a:off x="3572651" y="4374487"/>
            <a:ext cx="141302" cy="13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9C4807CE-CADA-49BE-93EB-8388C285F608}"/>
              </a:ext>
            </a:extLst>
          </p:cNvPr>
          <p:cNvCxnSpPr>
            <a:cxnSpLocks/>
            <a:stCxn id="141" idx="3"/>
            <a:endCxn id="145" idx="1"/>
          </p:cNvCxnSpPr>
          <p:nvPr/>
        </p:nvCxnSpPr>
        <p:spPr>
          <a:xfrm flipV="1">
            <a:off x="5143755" y="4370640"/>
            <a:ext cx="75430" cy="384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de flecha 158">
            <a:extLst>
              <a:ext uri="{FF2B5EF4-FFF2-40B4-BE49-F238E27FC236}">
                <a16:creationId xmlns:a16="http://schemas.microsoft.com/office/drawing/2014/main" id="{8CC7EB79-D210-472F-963D-C06DDFFE914D}"/>
              </a:ext>
            </a:extLst>
          </p:cNvPr>
          <p:cNvCxnSpPr>
            <a:cxnSpLocks/>
            <a:stCxn id="145" idx="3"/>
            <a:endCxn id="147" idx="1"/>
          </p:cNvCxnSpPr>
          <p:nvPr/>
        </p:nvCxnSpPr>
        <p:spPr>
          <a:xfrm>
            <a:off x="6154046" y="4370640"/>
            <a:ext cx="137577" cy="143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de flecha 161">
            <a:extLst>
              <a:ext uri="{FF2B5EF4-FFF2-40B4-BE49-F238E27FC236}">
                <a16:creationId xmlns:a16="http://schemas.microsoft.com/office/drawing/2014/main" id="{5F92B3DD-0CD0-42EB-954D-D5677FA03ED2}"/>
              </a:ext>
            </a:extLst>
          </p:cNvPr>
          <p:cNvCxnSpPr>
            <a:cxnSpLocks/>
            <a:stCxn id="147" idx="3"/>
            <a:endCxn id="142" idx="1"/>
          </p:cNvCxnSpPr>
          <p:nvPr/>
        </p:nvCxnSpPr>
        <p:spPr>
          <a:xfrm flipV="1">
            <a:off x="7126656" y="4370640"/>
            <a:ext cx="127991" cy="143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de flecha 164">
            <a:extLst>
              <a:ext uri="{FF2B5EF4-FFF2-40B4-BE49-F238E27FC236}">
                <a16:creationId xmlns:a16="http://schemas.microsoft.com/office/drawing/2014/main" id="{5BEA058A-036A-41CF-A1C1-2BDB9CF98944}"/>
              </a:ext>
            </a:extLst>
          </p:cNvPr>
          <p:cNvCxnSpPr>
            <a:cxnSpLocks/>
            <a:stCxn id="148" idx="0"/>
            <a:endCxn id="142" idx="2"/>
          </p:cNvCxnSpPr>
          <p:nvPr/>
        </p:nvCxnSpPr>
        <p:spPr>
          <a:xfrm flipV="1">
            <a:off x="7682293" y="4495256"/>
            <a:ext cx="286091" cy="27107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de flecha 167">
            <a:extLst>
              <a:ext uri="{FF2B5EF4-FFF2-40B4-BE49-F238E27FC236}">
                <a16:creationId xmlns:a16="http://schemas.microsoft.com/office/drawing/2014/main" id="{AEF2DFFD-AD2D-4E26-975E-0B8AC464C98F}"/>
              </a:ext>
            </a:extLst>
          </p:cNvPr>
          <p:cNvCxnSpPr>
            <a:cxnSpLocks/>
            <a:stCxn id="142" idx="3"/>
            <a:endCxn id="146" idx="1"/>
          </p:cNvCxnSpPr>
          <p:nvPr/>
        </p:nvCxnSpPr>
        <p:spPr>
          <a:xfrm flipV="1">
            <a:off x="8682120" y="4348588"/>
            <a:ext cx="166549" cy="2205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9863EF2B-9B0A-4EEA-9E34-04210EE579DE}"/>
              </a:ext>
            </a:extLst>
          </p:cNvPr>
          <p:cNvSpPr/>
          <p:nvPr/>
        </p:nvSpPr>
        <p:spPr>
          <a:xfrm>
            <a:off x="394027" y="4848872"/>
            <a:ext cx="1041284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42 DWT </a:t>
            </a:r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27DD3DEC-89E4-4431-8C89-4A4E64C36D57}"/>
              </a:ext>
            </a:extLst>
          </p:cNvPr>
          <p:cNvSpPr/>
          <p:nvPr/>
        </p:nvSpPr>
        <p:spPr>
          <a:xfrm>
            <a:off x="2063806" y="4890946"/>
            <a:ext cx="979115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Intradaily</a:t>
            </a:r>
            <a:endParaRPr lang="es-E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301CC626-DB22-4B77-88AA-56D696BD32AB}"/>
              </a:ext>
            </a:extLst>
          </p:cNvPr>
          <p:cNvSpPr/>
          <p:nvPr/>
        </p:nvSpPr>
        <p:spPr>
          <a:xfrm>
            <a:off x="3754023" y="4755327"/>
            <a:ext cx="713050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37-42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2490ECE7-6F17-4FB0-9A53-728AD53EBEC7}"/>
              </a:ext>
            </a:extLst>
          </p:cNvPr>
          <p:cNvSpPr/>
          <p:nvPr/>
        </p:nvSpPr>
        <p:spPr>
          <a:xfrm>
            <a:off x="3754022" y="5140014"/>
            <a:ext cx="713051" cy="249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1-36</a:t>
            </a: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9705B401-5732-4801-82A3-1ECFB64B4B04}"/>
              </a:ext>
            </a:extLst>
          </p:cNvPr>
          <p:cNvCxnSpPr>
            <a:cxnSpLocks/>
            <a:stCxn id="171" idx="3"/>
            <a:endCxn id="172" idx="1"/>
          </p:cNvCxnSpPr>
          <p:nvPr/>
        </p:nvCxnSpPr>
        <p:spPr>
          <a:xfrm flipV="1">
            <a:off x="1435311" y="5015563"/>
            <a:ext cx="628495" cy="2677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cto de flecha 178">
            <a:extLst>
              <a:ext uri="{FF2B5EF4-FFF2-40B4-BE49-F238E27FC236}">
                <a16:creationId xmlns:a16="http://schemas.microsoft.com/office/drawing/2014/main" id="{B2610D5E-EDEA-4C38-80C9-E92B1213E4F3}"/>
              </a:ext>
            </a:extLst>
          </p:cNvPr>
          <p:cNvCxnSpPr>
            <a:cxnSpLocks/>
            <a:stCxn id="172" idx="3"/>
            <a:endCxn id="173" idx="1"/>
          </p:cNvCxnSpPr>
          <p:nvPr/>
        </p:nvCxnSpPr>
        <p:spPr>
          <a:xfrm flipV="1">
            <a:off x="3042921" y="4879944"/>
            <a:ext cx="711102" cy="13561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cto de flecha 181">
            <a:extLst>
              <a:ext uri="{FF2B5EF4-FFF2-40B4-BE49-F238E27FC236}">
                <a16:creationId xmlns:a16="http://schemas.microsoft.com/office/drawing/2014/main" id="{094B2F49-2A9F-46BD-90D0-96E044D2E655}"/>
              </a:ext>
            </a:extLst>
          </p:cNvPr>
          <p:cNvCxnSpPr>
            <a:cxnSpLocks/>
            <a:stCxn id="172" idx="3"/>
            <a:endCxn id="174" idx="1"/>
          </p:cNvCxnSpPr>
          <p:nvPr/>
        </p:nvCxnSpPr>
        <p:spPr>
          <a:xfrm>
            <a:off x="3042921" y="5015563"/>
            <a:ext cx="711101" cy="24906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cto de flecha 184">
            <a:extLst>
              <a:ext uri="{FF2B5EF4-FFF2-40B4-BE49-F238E27FC236}">
                <a16:creationId xmlns:a16="http://schemas.microsoft.com/office/drawing/2014/main" id="{33F67258-A930-490B-AE3C-ACCD714BBE89}"/>
              </a:ext>
            </a:extLst>
          </p:cNvPr>
          <p:cNvCxnSpPr>
            <a:cxnSpLocks/>
            <a:stCxn id="173" idx="3"/>
            <a:endCxn id="148" idx="1"/>
          </p:cNvCxnSpPr>
          <p:nvPr/>
        </p:nvCxnSpPr>
        <p:spPr>
          <a:xfrm>
            <a:off x="4467073" y="4879944"/>
            <a:ext cx="2694578" cy="110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cto de flecha 187">
            <a:extLst>
              <a:ext uri="{FF2B5EF4-FFF2-40B4-BE49-F238E27FC236}">
                <a16:creationId xmlns:a16="http://schemas.microsoft.com/office/drawing/2014/main" id="{B5113860-87F2-4EF3-BB3D-62ED986FDF3F}"/>
              </a:ext>
            </a:extLst>
          </p:cNvPr>
          <p:cNvCxnSpPr>
            <a:cxnSpLocks/>
            <a:stCxn id="174" idx="3"/>
            <a:endCxn id="149" idx="1"/>
          </p:cNvCxnSpPr>
          <p:nvPr/>
        </p:nvCxnSpPr>
        <p:spPr>
          <a:xfrm>
            <a:off x="4467073" y="5264631"/>
            <a:ext cx="2813647" cy="1000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ángulo 195">
            <a:extLst>
              <a:ext uri="{FF2B5EF4-FFF2-40B4-BE49-F238E27FC236}">
                <a16:creationId xmlns:a16="http://schemas.microsoft.com/office/drawing/2014/main" id="{E55C57EB-2F16-4BB5-AF15-8609BAF50B0C}"/>
              </a:ext>
            </a:extLst>
          </p:cNvPr>
          <p:cNvSpPr/>
          <p:nvPr/>
        </p:nvSpPr>
        <p:spPr>
          <a:xfrm>
            <a:off x="396124" y="5542406"/>
            <a:ext cx="1041284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TIDE GAUGE</a:t>
            </a:r>
          </a:p>
        </p:txBody>
      </p:sp>
      <p:sp>
        <p:nvSpPr>
          <p:cNvPr id="197" name="Rectángulo 196">
            <a:extLst>
              <a:ext uri="{FF2B5EF4-FFF2-40B4-BE49-F238E27FC236}">
                <a16:creationId xmlns:a16="http://schemas.microsoft.com/office/drawing/2014/main" id="{117E05F0-87ED-469D-BB78-CF62C801647B}"/>
              </a:ext>
            </a:extLst>
          </p:cNvPr>
          <p:cNvSpPr/>
          <p:nvPr/>
        </p:nvSpPr>
        <p:spPr>
          <a:xfrm>
            <a:off x="2050093" y="5560476"/>
            <a:ext cx="1363667" cy="36886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Obtain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different</a:t>
            </a:r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accent4">
                    <a:lumMod val="75000"/>
                  </a:schemeClr>
                </a:solidFill>
              </a:rPr>
              <a:t>components</a:t>
            </a:r>
            <a:endParaRPr lang="es-E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8" name="Rectángulo 197">
            <a:extLst>
              <a:ext uri="{FF2B5EF4-FFF2-40B4-BE49-F238E27FC236}">
                <a16:creationId xmlns:a16="http://schemas.microsoft.com/office/drawing/2014/main" id="{DA1A326C-0A88-4292-81FB-0AEC62BFEED7}"/>
              </a:ext>
            </a:extLst>
          </p:cNvPr>
          <p:cNvSpPr/>
          <p:nvPr/>
        </p:nvSpPr>
        <p:spPr>
          <a:xfrm>
            <a:off x="4948311" y="5418097"/>
            <a:ext cx="869806" cy="21219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MMSL</a:t>
            </a:r>
          </a:p>
        </p:txBody>
      </p:sp>
      <p:sp>
        <p:nvSpPr>
          <p:cNvPr id="199" name="Rectángulo 198">
            <a:extLst>
              <a:ext uri="{FF2B5EF4-FFF2-40B4-BE49-F238E27FC236}">
                <a16:creationId xmlns:a16="http://schemas.microsoft.com/office/drawing/2014/main" id="{AA0F030A-8C9A-472D-B2C4-2C7EEC8D03D3}"/>
              </a:ext>
            </a:extLst>
          </p:cNvPr>
          <p:cNvSpPr/>
          <p:nvPr/>
        </p:nvSpPr>
        <p:spPr>
          <a:xfrm>
            <a:off x="4488684" y="5716819"/>
            <a:ext cx="662780" cy="18245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AT</a:t>
            </a:r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8C822561-52B3-4582-945C-FD4B9ACF2E3A}"/>
              </a:ext>
            </a:extLst>
          </p:cNvPr>
          <p:cNvSpPr/>
          <p:nvPr/>
        </p:nvSpPr>
        <p:spPr>
          <a:xfrm>
            <a:off x="4929159" y="6035442"/>
            <a:ext cx="838554" cy="21219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SS</a:t>
            </a:r>
          </a:p>
        </p:txBody>
      </p:sp>
      <p:cxnSp>
        <p:nvCxnSpPr>
          <p:cNvPr id="201" name="Conector recto de flecha 200">
            <a:extLst>
              <a:ext uri="{FF2B5EF4-FFF2-40B4-BE49-F238E27FC236}">
                <a16:creationId xmlns:a16="http://schemas.microsoft.com/office/drawing/2014/main" id="{9AE7EE48-E1B4-4D76-8ABE-41DD159C4EB8}"/>
              </a:ext>
            </a:extLst>
          </p:cNvPr>
          <p:cNvCxnSpPr>
            <a:cxnSpLocks/>
            <a:stCxn id="197" idx="3"/>
            <a:endCxn id="199" idx="1"/>
          </p:cNvCxnSpPr>
          <p:nvPr/>
        </p:nvCxnSpPr>
        <p:spPr>
          <a:xfrm>
            <a:off x="3413760" y="5744910"/>
            <a:ext cx="1074924" cy="6313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cto de flecha 219">
            <a:extLst>
              <a:ext uri="{FF2B5EF4-FFF2-40B4-BE49-F238E27FC236}">
                <a16:creationId xmlns:a16="http://schemas.microsoft.com/office/drawing/2014/main" id="{67FF82FC-E601-457E-A6CD-F60ECDFF8706}"/>
              </a:ext>
            </a:extLst>
          </p:cNvPr>
          <p:cNvCxnSpPr>
            <a:cxnSpLocks/>
            <a:stCxn id="198" idx="3"/>
            <a:endCxn id="226" idx="1"/>
          </p:cNvCxnSpPr>
          <p:nvPr/>
        </p:nvCxnSpPr>
        <p:spPr>
          <a:xfrm>
            <a:off x="5818117" y="5524196"/>
            <a:ext cx="207938" cy="18936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ángulo 225">
            <a:extLst>
              <a:ext uri="{FF2B5EF4-FFF2-40B4-BE49-F238E27FC236}">
                <a16:creationId xmlns:a16="http://schemas.microsoft.com/office/drawing/2014/main" id="{BBB82FB0-4AEC-4AE0-AEB0-B2B64AF4BF1D}"/>
              </a:ext>
            </a:extLst>
          </p:cNvPr>
          <p:cNvSpPr/>
          <p:nvPr/>
        </p:nvSpPr>
        <p:spPr>
          <a:xfrm>
            <a:off x="6026055" y="5607461"/>
            <a:ext cx="1135596" cy="21219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accent4">
                    <a:lumMod val="75000"/>
                  </a:schemeClr>
                </a:solidFill>
              </a:rPr>
              <a:t>E1a_MMSL_KWA.m</a:t>
            </a:r>
          </a:p>
        </p:txBody>
      </p:sp>
      <p:sp>
        <p:nvSpPr>
          <p:cNvPr id="227" name="Rectángulo 226">
            <a:extLst>
              <a:ext uri="{FF2B5EF4-FFF2-40B4-BE49-F238E27FC236}">
                <a16:creationId xmlns:a16="http://schemas.microsoft.com/office/drawing/2014/main" id="{E08D712E-D6F1-4870-A050-A36EC411134A}"/>
              </a:ext>
            </a:extLst>
          </p:cNvPr>
          <p:cNvSpPr/>
          <p:nvPr/>
        </p:nvSpPr>
        <p:spPr>
          <a:xfrm>
            <a:off x="7369110" y="5581563"/>
            <a:ext cx="1016467" cy="52589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REGRESSION COEFFICIENTS</a:t>
            </a:r>
          </a:p>
        </p:txBody>
      </p:sp>
      <p:cxnSp>
        <p:nvCxnSpPr>
          <p:cNvPr id="230" name="Conector recto de flecha 229">
            <a:extLst>
              <a:ext uri="{FF2B5EF4-FFF2-40B4-BE49-F238E27FC236}">
                <a16:creationId xmlns:a16="http://schemas.microsoft.com/office/drawing/2014/main" id="{D80A41BE-72B7-46F8-8346-F377C4FB9192}"/>
              </a:ext>
            </a:extLst>
          </p:cNvPr>
          <p:cNvCxnSpPr>
            <a:cxnSpLocks/>
            <a:stCxn id="226" idx="3"/>
            <a:endCxn id="227" idx="1"/>
          </p:cNvCxnSpPr>
          <p:nvPr/>
        </p:nvCxnSpPr>
        <p:spPr>
          <a:xfrm>
            <a:off x="7161651" y="5713560"/>
            <a:ext cx="207459" cy="13094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cto de flecha 244">
            <a:extLst>
              <a:ext uri="{FF2B5EF4-FFF2-40B4-BE49-F238E27FC236}">
                <a16:creationId xmlns:a16="http://schemas.microsoft.com/office/drawing/2014/main" id="{0D5EEE60-A91F-4D50-B1CE-0CD156DC7DF1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>
            <a:off x="1437408" y="5735875"/>
            <a:ext cx="612685" cy="903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ángulo 247">
            <a:extLst>
              <a:ext uri="{FF2B5EF4-FFF2-40B4-BE49-F238E27FC236}">
                <a16:creationId xmlns:a16="http://schemas.microsoft.com/office/drawing/2014/main" id="{54CF3D86-DEE1-4AB5-AAFE-22A2399DFBBB}"/>
              </a:ext>
            </a:extLst>
          </p:cNvPr>
          <p:cNvSpPr/>
          <p:nvPr/>
        </p:nvSpPr>
        <p:spPr>
          <a:xfrm>
            <a:off x="4151635" y="287278"/>
            <a:ext cx="1874419" cy="35084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DWT_prepareMJO_AWT_2parts.m (ALR </a:t>
            </a:r>
            <a:r>
              <a:rPr lang="es-ES" sz="9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Markov</a:t>
            </a:r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1)</a:t>
            </a:r>
            <a:endParaRPr lang="es-ES" sz="11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9" name="Rectángulo 248">
            <a:extLst>
              <a:ext uri="{FF2B5EF4-FFF2-40B4-BE49-F238E27FC236}">
                <a16:creationId xmlns:a16="http://schemas.microsoft.com/office/drawing/2014/main" id="{0359B6E1-743D-4FBE-82EF-9FDD3E5CA5BC}"/>
              </a:ext>
            </a:extLst>
          </p:cNvPr>
          <p:cNvSpPr/>
          <p:nvPr/>
        </p:nvSpPr>
        <p:spPr>
          <a:xfrm>
            <a:off x="7415515" y="287278"/>
            <a:ext cx="1072502" cy="46326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DWT_prepareMJO_AWT_2parts.m 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0" name="Rectángulo 249">
            <a:extLst>
              <a:ext uri="{FF2B5EF4-FFF2-40B4-BE49-F238E27FC236}">
                <a16:creationId xmlns:a16="http://schemas.microsoft.com/office/drawing/2014/main" id="{90C22467-682A-42B5-B450-1ACEE442B2DF}"/>
              </a:ext>
            </a:extLst>
          </p:cNvPr>
          <p:cNvSpPr/>
          <p:nvPr/>
        </p:nvSpPr>
        <p:spPr>
          <a:xfrm>
            <a:off x="8631419" y="427043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67976E"/>
                </a:solidFill>
              </a:rPr>
              <a:t>Annual</a:t>
            </a:r>
            <a:r>
              <a:rPr lang="es-ES" sz="1100" b="1" dirty="0">
                <a:solidFill>
                  <a:srgbClr val="67976E"/>
                </a:solidFill>
              </a:rPr>
              <a:t> </a:t>
            </a:r>
            <a:r>
              <a:rPr lang="es-ES" sz="1100" b="1" dirty="0" err="1">
                <a:solidFill>
                  <a:srgbClr val="67976E"/>
                </a:solidFill>
              </a:rPr>
              <a:t>PCs</a:t>
            </a:r>
            <a:endParaRPr lang="es-ES" sz="1100" b="1" dirty="0">
              <a:solidFill>
                <a:srgbClr val="67976E"/>
              </a:solidFill>
            </a:endParaRPr>
          </a:p>
          <a:p>
            <a:pPr algn="ctr"/>
            <a:r>
              <a:rPr lang="es-ES" sz="1100" b="1" dirty="0">
                <a:solidFill>
                  <a:srgbClr val="67976E"/>
                </a:solidFill>
              </a:rPr>
              <a:t> (1000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) </a:t>
            </a:r>
          </a:p>
        </p:txBody>
      </p:sp>
      <p:sp>
        <p:nvSpPr>
          <p:cNvPr id="251" name="Rectángulo 250">
            <a:extLst>
              <a:ext uri="{FF2B5EF4-FFF2-40B4-BE49-F238E27FC236}">
                <a16:creationId xmlns:a16="http://schemas.microsoft.com/office/drawing/2014/main" id="{D1351DF7-A006-4CC7-8674-52260795EE3C}"/>
              </a:ext>
            </a:extLst>
          </p:cNvPr>
          <p:cNvSpPr/>
          <p:nvPr/>
        </p:nvSpPr>
        <p:spPr>
          <a:xfrm>
            <a:off x="6247868" y="278733"/>
            <a:ext cx="784128" cy="51565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 AWT</a:t>
            </a:r>
          </a:p>
        </p:txBody>
      </p:sp>
      <p:cxnSp>
        <p:nvCxnSpPr>
          <p:cNvPr id="252" name="Conector recto de flecha 251">
            <a:extLst>
              <a:ext uri="{FF2B5EF4-FFF2-40B4-BE49-F238E27FC236}">
                <a16:creationId xmlns:a16="http://schemas.microsoft.com/office/drawing/2014/main" id="{1DADC7D6-C60A-4E29-AF2B-CD377351E2A7}"/>
              </a:ext>
            </a:extLst>
          </p:cNvPr>
          <p:cNvCxnSpPr>
            <a:cxnSpLocks/>
            <a:stCxn id="20" idx="3"/>
            <a:endCxn id="248" idx="1"/>
          </p:cNvCxnSpPr>
          <p:nvPr/>
        </p:nvCxnSpPr>
        <p:spPr>
          <a:xfrm>
            <a:off x="3727236" y="273543"/>
            <a:ext cx="424399" cy="18915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ector recto de flecha 255">
            <a:extLst>
              <a:ext uri="{FF2B5EF4-FFF2-40B4-BE49-F238E27FC236}">
                <a16:creationId xmlns:a16="http://schemas.microsoft.com/office/drawing/2014/main" id="{F6A25BDD-9C97-4E98-8418-2A4B9333595F}"/>
              </a:ext>
            </a:extLst>
          </p:cNvPr>
          <p:cNvCxnSpPr>
            <a:cxnSpLocks/>
            <a:stCxn id="248" idx="3"/>
            <a:endCxn id="251" idx="1"/>
          </p:cNvCxnSpPr>
          <p:nvPr/>
        </p:nvCxnSpPr>
        <p:spPr>
          <a:xfrm>
            <a:off x="6026054" y="462699"/>
            <a:ext cx="221814" cy="7386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cto de flecha 266">
            <a:extLst>
              <a:ext uri="{FF2B5EF4-FFF2-40B4-BE49-F238E27FC236}">
                <a16:creationId xmlns:a16="http://schemas.microsoft.com/office/drawing/2014/main" id="{7E43F530-F472-4184-89CC-F36376E8C00A}"/>
              </a:ext>
            </a:extLst>
          </p:cNvPr>
          <p:cNvCxnSpPr>
            <a:cxnSpLocks/>
            <a:stCxn id="251" idx="3"/>
            <a:endCxn id="249" idx="1"/>
          </p:cNvCxnSpPr>
          <p:nvPr/>
        </p:nvCxnSpPr>
        <p:spPr>
          <a:xfrm flipV="1">
            <a:off x="7031996" y="518912"/>
            <a:ext cx="383519" cy="1764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cto de flecha 271">
            <a:extLst>
              <a:ext uri="{FF2B5EF4-FFF2-40B4-BE49-F238E27FC236}">
                <a16:creationId xmlns:a16="http://schemas.microsoft.com/office/drawing/2014/main" id="{3AFE4848-439B-4814-BFE6-51E64B7139AA}"/>
              </a:ext>
            </a:extLst>
          </p:cNvPr>
          <p:cNvCxnSpPr>
            <a:cxnSpLocks/>
            <a:stCxn id="249" idx="3"/>
            <a:endCxn id="250" idx="1"/>
          </p:cNvCxnSpPr>
          <p:nvPr/>
        </p:nvCxnSpPr>
        <p:spPr>
          <a:xfrm>
            <a:off x="8488017" y="518912"/>
            <a:ext cx="143402" cy="17024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cto de flecha 286">
            <a:extLst>
              <a:ext uri="{FF2B5EF4-FFF2-40B4-BE49-F238E27FC236}">
                <a16:creationId xmlns:a16="http://schemas.microsoft.com/office/drawing/2014/main" id="{F9CCD8BA-4C07-43A0-A550-BE07320C88F3}"/>
              </a:ext>
            </a:extLst>
          </p:cNvPr>
          <p:cNvCxnSpPr>
            <a:cxnSpLocks/>
            <a:stCxn id="43" idx="3"/>
            <a:endCxn id="291" idx="1"/>
          </p:cNvCxnSpPr>
          <p:nvPr/>
        </p:nvCxnSpPr>
        <p:spPr>
          <a:xfrm>
            <a:off x="2942691" y="1451049"/>
            <a:ext cx="490056" cy="2083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Rectángulo 290">
            <a:extLst>
              <a:ext uri="{FF2B5EF4-FFF2-40B4-BE49-F238E27FC236}">
                <a16:creationId xmlns:a16="http://schemas.microsoft.com/office/drawing/2014/main" id="{C3781082-C629-4342-BE6E-DB01BA2A20A2}"/>
              </a:ext>
            </a:extLst>
          </p:cNvPr>
          <p:cNvSpPr/>
          <p:nvPr/>
        </p:nvSpPr>
        <p:spPr>
          <a:xfrm>
            <a:off x="3432747" y="1299314"/>
            <a:ext cx="924720" cy="34513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dirty="0" err="1">
                <a:solidFill>
                  <a:schemeClr val="accent4">
                    <a:lumMod val="75000"/>
                  </a:schemeClr>
                </a:solidFill>
              </a:rPr>
              <a:t>MJO_ALR.m</a:t>
            </a:r>
            <a:endParaRPr lang="es-ES" sz="9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95" name="Rectángulo 294">
            <a:extLst>
              <a:ext uri="{FF2B5EF4-FFF2-40B4-BE49-F238E27FC236}">
                <a16:creationId xmlns:a16="http://schemas.microsoft.com/office/drawing/2014/main" id="{A2F9F574-C076-4A5F-8ED9-1B19A78C5A19}"/>
              </a:ext>
            </a:extLst>
          </p:cNvPr>
          <p:cNvSpPr/>
          <p:nvPr/>
        </p:nvSpPr>
        <p:spPr>
          <a:xfrm>
            <a:off x="4775299" y="1174752"/>
            <a:ext cx="1898998" cy="5744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DWT_prepareMJO_AWT_2parts.m </a:t>
            </a:r>
            <a:r>
              <a:rPr lang="es-E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ALR </a:t>
            </a:r>
            <a:r>
              <a:rPr lang="es-ES" sz="9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Markov</a:t>
            </a:r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3 + </a:t>
            </a:r>
            <a:r>
              <a:rPr lang="es-ES" sz="9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seasonality</a:t>
            </a:r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</a:t>
            </a:r>
            <a:r>
              <a:rPr lang="es-E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s-ES" sz="11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96" name="Conector recto de flecha 295">
            <a:extLst>
              <a:ext uri="{FF2B5EF4-FFF2-40B4-BE49-F238E27FC236}">
                <a16:creationId xmlns:a16="http://schemas.microsoft.com/office/drawing/2014/main" id="{38732AAB-CD3E-4E41-832B-C709633DE2EB}"/>
              </a:ext>
            </a:extLst>
          </p:cNvPr>
          <p:cNvCxnSpPr>
            <a:cxnSpLocks/>
            <a:stCxn id="291" idx="3"/>
            <a:endCxn id="295" idx="1"/>
          </p:cNvCxnSpPr>
          <p:nvPr/>
        </p:nvCxnSpPr>
        <p:spPr>
          <a:xfrm flipV="1">
            <a:off x="4357467" y="1461991"/>
            <a:ext cx="417832" cy="989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ectángulo 300">
            <a:extLst>
              <a:ext uri="{FF2B5EF4-FFF2-40B4-BE49-F238E27FC236}">
                <a16:creationId xmlns:a16="http://schemas.microsoft.com/office/drawing/2014/main" id="{C2A521CB-DBAB-48F8-8DED-144417ED8D7E}"/>
              </a:ext>
            </a:extLst>
          </p:cNvPr>
          <p:cNvSpPr/>
          <p:nvPr/>
        </p:nvSpPr>
        <p:spPr>
          <a:xfrm>
            <a:off x="6884615" y="1224206"/>
            <a:ext cx="744497" cy="51565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 MJO 1-25</a:t>
            </a:r>
          </a:p>
        </p:txBody>
      </p:sp>
      <p:cxnSp>
        <p:nvCxnSpPr>
          <p:cNvPr id="302" name="Conector recto de flecha 301">
            <a:extLst>
              <a:ext uri="{FF2B5EF4-FFF2-40B4-BE49-F238E27FC236}">
                <a16:creationId xmlns:a16="http://schemas.microsoft.com/office/drawing/2014/main" id="{F5C8D6AE-1D29-41B6-8C3B-45B44D3B54C6}"/>
              </a:ext>
            </a:extLst>
          </p:cNvPr>
          <p:cNvCxnSpPr>
            <a:cxnSpLocks/>
            <a:stCxn id="295" idx="3"/>
            <a:endCxn id="301" idx="1"/>
          </p:cNvCxnSpPr>
          <p:nvPr/>
        </p:nvCxnSpPr>
        <p:spPr>
          <a:xfrm>
            <a:off x="6674297" y="1461991"/>
            <a:ext cx="210318" cy="2004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ángulo 304">
            <a:extLst>
              <a:ext uri="{FF2B5EF4-FFF2-40B4-BE49-F238E27FC236}">
                <a16:creationId xmlns:a16="http://schemas.microsoft.com/office/drawing/2014/main" id="{686DFC0A-399D-40E3-AB66-D6B729523AF5}"/>
              </a:ext>
            </a:extLst>
          </p:cNvPr>
          <p:cNvSpPr/>
          <p:nvPr/>
        </p:nvSpPr>
        <p:spPr>
          <a:xfrm>
            <a:off x="7864699" y="1315560"/>
            <a:ext cx="1153303" cy="33294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DWT_prepareMJO_AWT_2parts.m 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6" name="Conector recto de flecha 305">
            <a:extLst>
              <a:ext uri="{FF2B5EF4-FFF2-40B4-BE49-F238E27FC236}">
                <a16:creationId xmlns:a16="http://schemas.microsoft.com/office/drawing/2014/main" id="{EFECC7C6-EEDC-4AC9-9936-F79600C3216E}"/>
              </a:ext>
            </a:extLst>
          </p:cNvPr>
          <p:cNvCxnSpPr>
            <a:cxnSpLocks/>
            <a:stCxn id="301" idx="3"/>
            <a:endCxn id="305" idx="1"/>
          </p:cNvCxnSpPr>
          <p:nvPr/>
        </p:nvCxnSpPr>
        <p:spPr>
          <a:xfrm>
            <a:off x="7629112" y="1482032"/>
            <a:ext cx="235587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Rectángulo 312">
            <a:extLst>
              <a:ext uri="{FF2B5EF4-FFF2-40B4-BE49-F238E27FC236}">
                <a16:creationId xmlns:a16="http://schemas.microsoft.com/office/drawing/2014/main" id="{8999E850-7F75-4284-A8DA-D3AF4DC941F5}"/>
              </a:ext>
            </a:extLst>
          </p:cNvPr>
          <p:cNvSpPr/>
          <p:nvPr/>
        </p:nvSpPr>
        <p:spPr>
          <a:xfrm>
            <a:off x="9378843" y="1224996"/>
            <a:ext cx="954816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MJO </a:t>
            </a:r>
            <a:r>
              <a:rPr lang="es-ES" sz="1100" b="1" dirty="0" err="1">
                <a:solidFill>
                  <a:srgbClr val="67976E"/>
                </a:solidFill>
              </a:rPr>
              <a:t>PCs</a:t>
            </a:r>
            <a:endParaRPr lang="es-ES" sz="1100" b="1" dirty="0">
              <a:solidFill>
                <a:srgbClr val="67976E"/>
              </a:solidFill>
            </a:endParaRPr>
          </a:p>
          <a:p>
            <a:pPr algn="ctr"/>
            <a:r>
              <a:rPr lang="es-ES" sz="1100" b="1" dirty="0">
                <a:solidFill>
                  <a:srgbClr val="67976E"/>
                </a:solidFill>
              </a:rPr>
              <a:t> (1000 </a:t>
            </a:r>
            <a:r>
              <a:rPr lang="es-ES" sz="1100" b="1" dirty="0" err="1">
                <a:solidFill>
                  <a:srgbClr val="67976E"/>
                </a:solidFill>
              </a:rPr>
              <a:t>years</a:t>
            </a:r>
            <a:r>
              <a:rPr lang="es-ES" sz="1100" b="1" dirty="0">
                <a:solidFill>
                  <a:srgbClr val="67976E"/>
                </a:solidFill>
              </a:rPr>
              <a:t>) </a:t>
            </a:r>
          </a:p>
        </p:txBody>
      </p:sp>
      <p:cxnSp>
        <p:nvCxnSpPr>
          <p:cNvPr id="314" name="Conector recto de flecha 313">
            <a:extLst>
              <a:ext uri="{FF2B5EF4-FFF2-40B4-BE49-F238E27FC236}">
                <a16:creationId xmlns:a16="http://schemas.microsoft.com/office/drawing/2014/main" id="{A76AAC04-F328-44AA-9B60-78228A097E8B}"/>
              </a:ext>
            </a:extLst>
          </p:cNvPr>
          <p:cNvCxnSpPr>
            <a:cxnSpLocks/>
            <a:stCxn id="305" idx="3"/>
            <a:endCxn id="313" idx="1"/>
          </p:cNvCxnSpPr>
          <p:nvPr/>
        </p:nvCxnSpPr>
        <p:spPr>
          <a:xfrm>
            <a:off x="9018002" y="1482032"/>
            <a:ext cx="360841" cy="508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recto de flecha 317">
            <a:extLst>
              <a:ext uri="{FF2B5EF4-FFF2-40B4-BE49-F238E27FC236}">
                <a16:creationId xmlns:a16="http://schemas.microsoft.com/office/drawing/2014/main" id="{551D1935-BDBF-4308-91CF-C8272A293F83}"/>
              </a:ext>
            </a:extLst>
          </p:cNvPr>
          <p:cNvCxnSpPr>
            <a:cxnSpLocks/>
            <a:stCxn id="123" idx="3"/>
            <a:endCxn id="327" idx="1"/>
          </p:cNvCxnSpPr>
          <p:nvPr/>
        </p:nvCxnSpPr>
        <p:spPr>
          <a:xfrm flipV="1">
            <a:off x="6406905" y="3395428"/>
            <a:ext cx="300236" cy="20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ector recto de flecha 323">
            <a:extLst>
              <a:ext uri="{FF2B5EF4-FFF2-40B4-BE49-F238E27FC236}">
                <a16:creationId xmlns:a16="http://schemas.microsoft.com/office/drawing/2014/main" id="{4131A270-2F98-430F-9B22-D81CB5C56455}"/>
              </a:ext>
            </a:extLst>
          </p:cNvPr>
          <p:cNvCxnSpPr>
            <a:cxnSpLocks/>
            <a:stCxn id="313" idx="2"/>
            <a:endCxn id="327" idx="0"/>
          </p:cNvCxnSpPr>
          <p:nvPr/>
        </p:nvCxnSpPr>
        <p:spPr>
          <a:xfrm flipH="1">
            <a:off x="7625477" y="1749229"/>
            <a:ext cx="2230774" cy="135896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Rectángulo 326">
            <a:extLst>
              <a:ext uri="{FF2B5EF4-FFF2-40B4-BE49-F238E27FC236}">
                <a16:creationId xmlns:a16="http://schemas.microsoft.com/office/drawing/2014/main" id="{7C8A7B83-25C1-4F6C-8A0F-AD5AD6164F7B}"/>
              </a:ext>
            </a:extLst>
          </p:cNvPr>
          <p:cNvSpPr/>
          <p:nvPr/>
        </p:nvSpPr>
        <p:spPr>
          <a:xfrm>
            <a:off x="6707141" y="3108189"/>
            <a:ext cx="1836671" cy="5744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DWT_prepareMJO_AWT_2parts.m(</a:t>
            </a:r>
            <a:r>
              <a:rPr lang="es-ES" sz="9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COV+Markov</a:t>
            </a:r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3 + </a:t>
            </a:r>
            <a:r>
              <a:rPr lang="es-ES" sz="9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seasonality</a:t>
            </a:r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cxnSp>
        <p:nvCxnSpPr>
          <p:cNvPr id="338" name="Conector recto de flecha 337">
            <a:extLst>
              <a:ext uri="{FF2B5EF4-FFF2-40B4-BE49-F238E27FC236}">
                <a16:creationId xmlns:a16="http://schemas.microsoft.com/office/drawing/2014/main" id="{160D6D38-AD24-41A9-9998-99EDDF41A648}"/>
              </a:ext>
            </a:extLst>
          </p:cNvPr>
          <p:cNvCxnSpPr>
            <a:cxnSpLocks/>
            <a:stCxn id="327" idx="3"/>
            <a:endCxn id="341" idx="1"/>
          </p:cNvCxnSpPr>
          <p:nvPr/>
        </p:nvCxnSpPr>
        <p:spPr>
          <a:xfrm flipV="1">
            <a:off x="8543812" y="3387653"/>
            <a:ext cx="300236" cy="777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Rectángulo 340">
            <a:extLst>
              <a:ext uri="{FF2B5EF4-FFF2-40B4-BE49-F238E27FC236}">
                <a16:creationId xmlns:a16="http://schemas.microsoft.com/office/drawing/2014/main" id="{978CC416-80CC-4B7F-B76C-F2D1A10ED8FF}"/>
              </a:ext>
            </a:extLst>
          </p:cNvPr>
          <p:cNvSpPr/>
          <p:nvPr/>
        </p:nvSpPr>
        <p:spPr>
          <a:xfrm>
            <a:off x="8844048" y="3125536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DWT 1000 YEARS</a:t>
            </a:r>
          </a:p>
        </p:txBody>
      </p:sp>
      <p:cxnSp>
        <p:nvCxnSpPr>
          <p:cNvPr id="359" name="Conector recto de flecha 358">
            <a:extLst>
              <a:ext uri="{FF2B5EF4-FFF2-40B4-BE49-F238E27FC236}">
                <a16:creationId xmlns:a16="http://schemas.microsoft.com/office/drawing/2014/main" id="{52E3C93F-267A-44A9-A11A-CF996F9DE3A8}"/>
              </a:ext>
            </a:extLst>
          </p:cNvPr>
          <p:cNvCxnSpPr>
            <a:cxnSpLocks/>
            <a:stCxn id="227" idx="3"/>
            <a:endCxn id="363" idx="1"/>
          </p:cNvCxnSpPr>
          <p:nvPr/>
        </p:nvCxnSpPr>
        <p:spPr>
          <a:xfrm flipV="1">
            <a:off x="8385577" y="5834257"/>
            <a:ext cx="158235" cy="1025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Rectángulo 362">
            <a:extLst>
              <a:ext uri="{FF2B5EF4-FFF2-40B4-BE49-F238E27FC236}">
                <a16:creationId xmlns:a16="http://schemas.microsoft.com/office/drawing/2014/main" id="{822A8C4C-7BF3-4779-9259-5E8E1D5EB71E}"/>
              </a:ext>
            </a:extLst>
          </p:cNvPr>
          <p:cNvSpPr/>
          <p:nvPr/>
        </p:nvSpPr>
        <p:spPr>
          <a:xfrm>
            <a:off x="8543812" y="5724490"/>
            <a:ext cx="1112143" cy="2195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accent4">
                    <a:lumMod val="75000"/>
                  </a:schemeClr>
                </a:solidFill>
              </a:rPr>
              <a:t>E1a_MMSL_KWA.m</a:t>
            </a:r>
          </a:p>
        </p:txBody>
      </p:sp>
      <p:sp>
        <p:nvSpPr>
          <p:cNvPr id="377" name="Rectángulo 376">
            <a:extLst>
              <a:ext uri="{FF2B5EF4-FFF2-40B4-BE49-F238E27FC236}">
                <a16:creationId xmlns:a16="http://schemas.microsoft.com/office/drawing/2014/main" id="{A75621C7-F02A-4ED0-83E1-495EF5D00EE3}"/>
              </a:ext>
            </a:extLst>
          </p:cNvPr>
          <p:cNvSpPr/>
          <p:nvPr/>
        </p:nvSpPr>
        <p:spPr>
          <a:xfrm>
            <a:off x="9952863" y="5610378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MMSL SIMULATION 1000 YEARS</a:t>
            </a:r>
          </a:p>
        </p:txBody>
      </p:sp>
      <p:cxnSp>
        <p:nvCxnSpPr>
          <p:cNvPr id="378" name="Conector recto de flecha 377">
            <a:extLst>
              <a:ext uri="{FF2B5EF4-FFF2-40B4-BE49-F238E27FC236}">
                <a16:creationId xmlns:a16="http://schemas.microsoft.com/office/drawing/2014/main" id="{D16C9320-0FCD-43B4-976E-D407EA8BCDC5}"/>
              </a:ext>
            </a:extLst>
          </p:cNvPr>
          <p:cNvCxnSpPr>
            <a:cxnSpLocks/>
            <a:stCxn id="363" idx="3"/>
            <a:endCxn id="377" idx="1"/>
          </p:cNvCxnSpPr>
          <p:nvPr/>
        </p:nvCxnSpPr>
        <p:spPr>
          <a:xfrm>
            <a:off x="9655955" y="5834257"/>
            <a:ext cx="296908" cy="3823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ángulo 381">
            <a:extLst>
              <a:ext uri="{FF2B5EF4-FFF2-40B4-BE49-F238E27FC236}">
                <a16:creationId xmlns:a16="http://schemas.microsoft.com/office/drawing/2014/main" id="{DFBFEDC1-24A0-4648-B4BE-9E56D6B6D58E}"/>
              </a:ext>
            </a:extLst>
          </p:cNvPr>
          <p:cNvSpPr/>
          <p:nvPr/>
        </p:nvSpPr>
        <p:spPr>
          <a:xfrm>
            <a:off x="10587746" y="1726467"/>
            <a:ext cx="1444973" cy="61378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MONTECARLO SIMULATION</a:t>
            </a:r>
          </a:p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F1c_Simulation_MaxStorm_1000years_v2.m</a:t>
            </a:r>
            <a:endParaRPr lang="es-ES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05" name="Conector recto de flecha 404">
            <a:extLst>
              <a:ext uri="{FF2B5EF4-FFF2-40B4-BE49-F238E27FC236}">
                <a16:creationId xmlns:a16="http://schemas.microsoft.com/office/drawing/2014/main" id="{19D0164C-F87E-4098-B2D1-5C891F779496}"/>
              </a:ext>
            </a:extLst>
          </p:cNvPr>
          <p:cNvCxnSpPr>
            <a:cxnSpLocks/>
            <a:stCxn id="341" idx="3"/>
            <a:endCxn id="382" idx="1"/>
          </p:cNvCxnSpPr>
          <p:nvPr/>
        </p:nvCxnSpPr>
        <p:spPr>
          <a:xfrm flipV="1">
            <a:off x="10048033" y="2033358"/>
            <a:ext cx="539713" cy="1354295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ángulo 423">
            <a:extLst>
              <a:ext uri="{FF2B5EF4-FFF2-40B4-BE49-F238E27FC236}">
                <a16:creationId xmlns:a16="http://schemas.microsoft.com/office/drawing/2014/main" id="{8340E57F-C805-4BAA-8A4F-417C3687DCC7}"/>
              </a:ext>
            </a:extLst>
          </p:cNvPr>
          <p:cNvSpPr/>
          <p:nvPr/>
        </p:nvSpPr>
        <p:spPr>
          <a:xfrm>
            <a:off x="481662" y="2592113"/>
            <a:ext cx="832340" cy="386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B42A8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B42A86"/>
                </a:solidFill>
              </a:rPr>
              <a:t>WAVES (GOW)</a:t>
            </a:r>
          </a:p>
        </p:txBody>
      </p:sp>
      <p:sp>
        <p:nvSpPr>
          <p:cNvPr id="425" name="Rectángulo 424">
            <a:extLst>
              <a:ext uri="{FF2B5EF4-FFF2-40B4-BE49-F238E27FC236}">
                <a16:creationId xmlns:a16="http://schemas.microsoft.com/office/drawing/2014/main" id="{4FCBBA61-F48A-4A23-B4E8-3098A347307F}"/>
              </a:ext>
            </a:extLst>
          </p:cNvPr>
          <p:cNvSpPr/>
          <p:nvPr/>
        </p:nvSpPr>
        <p:spPr>
          <a:xfrm>
            <a:off x="1486803" y="2584551"/>
            <a:ext cx="1135446" cy="38284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accent4">
                    <a:lumMod val="75000"/>
                  </a:schemeClr>
                </a:solidFill>
              </a:rPr>
              <a:t>D2_WavesDistribution_partitions_V2.m</a:t>
            </a:r>
          </a:p>
        </p:txBody>
      </p:sp>
      <p:cxnSp>
        <p:nvCxnSpPr>
          <p:cNvPr id="426" name="Conector recto de flecha 425">
            <a:extLst>
              <a:ext uri="{FF2B5EF4-FFF2-40B4-BE49-F238E27FC236}">
                <a16:creationId xmlns:a16="http://schemas.microsoft.com/office/drawing/2014/main" id="{D1CC4D7A-4E61-4F39-BBFC-5F288435462D}"/>
              </a:ext>
            </a:extLst>
          </p:cNvPr>
          <p:cNvCxnSpPr>
            <a:cxnSpLocks/>
            <a:stCxn id="424" idx="3"/>
            <a:endCxn id="425" idx="1"/>
          </p:cNvCxnSpPr>
          <p:nvPr/>
        </p:nvCxnSpPr>
        <p:spPr>
          <a:xfrm flipV="1">
            <a:off x="1314002" y="2775974"/>
            <a:ext cx="172801" cy="960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Rectángulo 428">
            <a:extLst>
              <a:ext uri="{FF2B5EF4-FFF2-40B4-BE49-F238E27FC236}">
                <a16:creationId xmlns:a16="http://schemas.microsoft.com/office/drawing/2014/main" id="{1192205D-CC6C-44A3-89CB-F47BE6787B54}"/>
              </a:ext>
            </a:extLst>
          </p:cNvPr>
          <p:cNvSpPr/>
          <p:nvPr/>
        </p:nvSpPr>
        <p:spPr>
          <a:xfrm>
            <a:off x="2788121" y="2539724"/>
            <a:ext cx="1088009" cy="4725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FAMILIES</a:t>
            </a:r>
          </a:p>
          <a:p>
            <a:pPr algn="ctr"/>
            <a:r>
              <a:rPr lang="es-ES" sz="1100" b="1" dirty="0">
                <a:solidFill>
                  <a:srgbClr val="1F6BBF"/>
                </a:solidFill>
              </a:rPr>
              <a:t> (swl1 swl2 sea)</a:t>
            </a:r>
          </a:p>
        </p:txBody>
      </p:sp>
      <p:cxnSp>
        <p:nvCxnSpPr>
          <p:cNvPr id="431" name="Conector recto de flecha 430">
            <a:extLst>
              <a:ext uri="{FF2B5EF4-FFF2-40B4-BE49-F238E27FC236}">
                <a16:creationId xmlns:a16="http://schemas.microsoft.com/office/drawing/2014/main" id="{585FF16D-10F3-49CF-943D-EDEB4FF8CE32}"/>
              </a:ext>
            </a:extLst>
          </p:cNvPr>
          <p:cNvCxnSpPr>
            <a:cxnSpLocks/>
            <a:stCxn id="425" idx="3"/>
            <a:endCxn id="429" idx="1"/>
          </p:cNvCxnSpPr>
          <p:nvPr/>
        </p:nvCxnSpPr>
        <p:spPr>
          <a:xfrm>
            <a:off x="2622249" y="2775974"/>
            <a:ext cx="165872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Rectángulo 434">
            <a:extLst>
              <a:ext uri="{FF2B5EF4-FFF2-40B4-BE49-F238E27FC236}">
                <a16:creationId xmlns:a16="http://schemas.microsoft.com/office/drawing/2014/main" id="{8ABB4D85-F210-48D7-8E07-7CD7054370DD}"/>
              </a:ext>
            </a:extLst>
          </p:cNvPr>
          <p:cNvSpPr/>
          <p:nvPr/>
        </p:nvSpPr>
        <p:spPr>
          <a:xfrm>
            <a:off x="4163838" y="2571700"/>
            <a:ext cx="1586706" cy="38744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accent4">
                    <a:lumMod val="75000"/>
                  </a:schemeClr>
                </a:solidFill>
              </a:rPr>
              <a:t>E5_Quitamos_olas_ciclones_máximo.m</a:t>
            </a:r>
          </a:p>
        </p:txBody>
      </p:sp>
      <p:cxnSp>
        <p:nvCxnSpPr>
          <p:cNvPr id="436" name="Conector recto de flecha 435">
            <a:extLst>
              <a:ext uri="{FF2B5EF4-FFF2-40B4-BE49-F238E27FC236}">
                <a16:creationId xmlns:a16="http://schemas.microsoft.com/office/drawing/2014/main" id="{8196C815-5836-4539-B5BE-BCA04EFC39F3}"/>
              </a:ext>
            </a:extLst>
          </p:cNvPr>
          <p:cNvCxnSpPr>
            <a:cxnSpLocks/>
            <a:stCxn id="429" idx="3"/>
            <a:endCxn id="435" idx="1"/>
          </p:cNvCxnSpPr>
          <p:nvPr/>
        </p:nvCxnSpPr>
        <p:spPr>
          <a:xfrm flipV="1">
            <a:off x="3876130" y="2765423"/>
            <a:ext cx="287708" cy="1055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Conector recto de flecha 441">
            <a:extLst>
              <a:ext uri="{FF2B5EF4-FFF2-40B4-BE49-F238E27FC236}">
                <a16:creationId xmlns:a16="http://schemas.microsoft.com/office/drawing/2014/main" id="{B2E024D9-21C7-4BEC-BEFC-B4B02CA185E3}"/>
              </a:ext>
            </a:extLst>
          </p:cNvPr>
          <p:cNvCxnSpPr>
            <a:cxnSpLocks/>
            <a:stCxn id="109" idx="3"/>
            <a:endCxn id="435" idx="2"/>
          </p:cNvCxnSpPr>
          <p:nvPr/>
        </p:nvCxnSpPr>
        <p:spPr>
          <a:xfrm flipV="1">
            <a:off x="3587221" y="2959146"/>
            <a:ext cx="1369970" cy="44113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Rectángulo 461">
            <a:extLst>
              <a:ext uri="{FF2B5EF4-FFF2-40B4-BE49-F238E27FC236}">
                <a16:creationId xmlns:a16="http://schemas.microsoft.com/office/drawing/2014/main" id="{24EF25DB-C34D-474F-9A1A-EC4D0A8E70C0}"/>
              </a:ext>
            </a:extLst>
          </p:cNvPr>
          <p:cNvSpPr/>
          <p:nvPr/>
        </p:nvSpPr>
        <p:spPr>
          <a:xfrm>
            <a:off x="6107610" y="2524212"/>
            <a:ext cx="1347990" cy="4725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1F6BBF"/>
                </a:solidFill>
              </a:rPr>
              <a:t>WAVE FAMILIES </a:t>
            </a:r>
            <a:r>
              <a:rPr lang="es-ES" sz="1100" b="1" dirty="0" err="1">
                <a:solidFill>
                  <a:srgbClr val="1F6BBF"/>
                </a:solidFill>
              </a:rPr>
              <a:t>TCs</a:t>
            </a:r>
            <a:endParaRPr lang="es-ES" sz="1100" b="1" dirty="0">
              <a:solidFill>
                <a:srgbClr val="1F6BBF"/>
              </a:solidFill>
            </a:endParaRPr>
          </a:p>
          <a:p>
            <a:pPr algn="ctr"/>
            <a:r>
              <a:rPr lang="es-ES" sz="1100" b="1" dirty="0">
                <a:solidFill>
                  <a:srgbClr val="1F6BBF"/>
                </a:solidFill>
              </a:rPr>
              <a:t> (swl1 swl2 sea)</a:t>
            </a:r>
          </a:p>
        </p:txBody>
      </p:sp>
      <p:cxnSp>
        <p:nvCxnSpPr>
          <p:cNvPr id="463" name="Conector recto de flecha 462">
            <a:extLst>
              <a:ext uri="{FF2B5EF4-FFF2-40B4-BE49-F238E27FC236}">
                <a16:creationId xmlns:a16="http://schemas.microsoft.com/office/drawing/2014/main" id="{8EF1EE0B-CF68-4AFF-ADF3-7D97FF17E483}"/>
              </a:ext>
            </a:extLst>
          </p:cNvPr>
          <p:cNvCxnSpPr>
            <a:cxnSpLocks/>
            <a:stCxn id="435" idx="3"/>
            <a:endCxn id="462" idx="1"/>
          </p:cNvCxnSpPr>
          <p:nvPr/>
        </p:nvCxnSpPr>
        <p:spPr>
          <a:xfrm flipV="1">
            <a:off x="5750544" y="2760462"/>
            <a:ext cx="357066" cy="496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Rectángulo 521">
            <a:extLst>
              <a:ext uri="{FF2B5EF4-FFF2-40B4-BE49-F238E27FC236}">
                <a16:creationId xmlns:a16="http://schemas.microsoft.com/office/drawing/2014/main" id="{167B3C17-5043-4DC6-82DA-931BAC9E2D84}"/>
              </a:ext>
            </a:extLst>
          </p:cNvPr>
          <p:cNvSpPr/>
          <p:nvPr/>
        </p:nvSpPr>
        <p:spPr>
          <a:xfrm>
            <a:off x="10572622" y="2607701"/>
            <a:ext cx="1444973" cy="46602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1F6BBF"/>
                </a:solidFill>
              </a:rPr>
              <a:t>DAILY VALUES</a:t>
            </a:r>
          </a:p>
          <a:p>
            <a:pPr algn="ctr"/>
            <a:r>
              <a:rPr lang="en-US" sz="1100" b="1" dirty="0">
                <a:solidFill>
                  <a:srgbClr val="1F6BBF"/>
                </a:solidFill>
              </a:rPr>
              <a:t> Hs </a:t>
            </a:r>
            <a:r>
              <a:rPr lang="en-US" sz="1100" b="1" dirty="0" err="1">
                <a:solidFill>
                  <a:srgbClr val="1F6BBF"/>
                </a:solidFill>
              </a:rPr>
              <a:t>Tp</a:t>
            </a:r>
            <a:r>
              <a:rPr lang="en-US" sz="1100" b="1" dirty="0">
                <a:solidFill>
                  <a:srgbClr val="1F6BBF"/>
                </a:solidFill>
              </a:rPr>
              <a:t> Dir SS mu tau</a:t>
            </a:r>
          </a:p>
        </p:txBody>
      </p:sp>
      <p:cxnSp>
        <p:nvCxnSpPr>
          <p:cNvPr id="527" name="Conector recto de flecha 526">
            <a:extLst>
              <a:ext uri="{FF2B5EF4-FFF2-40B4-BE49-F238E27FC236}">
                <a16:creationId xmlns:a16="http://schemas.microsoft.com/office/drawing/2014/main" id="{0DA5AF32-65B4-4864-8BE6-70A7E92F32A7}"/>
              </a:ext>
            </a:extLst>
          </p:cNvPr>
          <p:cNvCxnSpPr>
            <a:cxnSpLocks/>
            <a:stCxn id="382" idx="2"/>
            <a:endCxn id="522" idx="0"/>
          </p:cNvCxnSpPr>
          <p:nvPr/>
        </p:nvCxnSpPr>
        <p:spPr>
          <a:xfrm flipH="1">
            <a:off x="11295109" y="2340248"/>
            <a:ext cx="15124" cy="26745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Rectángulo 531">
            <a:extLst>
              <a:ext uri="{FF2B5EF4-FFF2-40B4-BE49-F238E27FC236}">
                <a16:creationId xmlns:a16="http://schemas.microsoft.com/office/drawing/2014/main" id="{2A4C8128-23E3-4ACD-88B3-F0C71153837E}"/>
              </a:ext>
            </a:extLst>
          </p:cNvPr>
          <p:cNvSpPr/>
          <p:nvPr/>
        </p:nvSpPr>
        <p:spPr>
          <a:xfrm>
            <a:off x="10860265" y="4114342"/>
            <a:ext cx="934861" cy="46139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INTRADAILY VARIABILITY</a:t>
            </a:r>
          </a:p>
        </p:txBody>
      </p:sp>
      <p:sp>
        <p:nvSpPr>
          <p:cNvPr id="533" name="Rectángulo 532">
            <a:extLst>
              <a:ext uri="{FF2B5EF4-FFF2-40B4-BE49-F238E27FC236}">
                <a16:creationId xmlns:a16="http://schemas.microsoft.com/office/drawing/2014/main" id="{42997AC0-8B3F-481D-BA6B-0DFDDEDEED51}"/>
              </a:ext>
            </a:extLst>
          </p:cNvPr>
          <p:cNvSpPr/>
          <p:nvPr/>
        </p:nvSpPr>
        <p:spPr>
          <a:xfrm>
            <a:off x="10737865" y="4879943"/>
            <a:ext cx="1154485" cy="46602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F6B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1F6BBF"/>
                </a:solidFill>
              </a:rPr>
              <a:t>HOURLY VALUES</a:t>
            </a:r>
          </a:p>
          <a:p>
            <a:pPr algn="ctr"/>
            <a:r>
              <a:rPr lang="en-US" sz="1100" b="1" dirty="0">
                <a:solidFill>
                  <a:srgbClr val="1F6BBF"/>
                </a:solidFill>
              </a:rPr>
              <a:t> Hs </a:t>
            </a:r>
            <a:r>
              <a:rPr lang="en-US" sz="1100" b="1" dirty="0" err="1">
                <a:solidFill>
                  <a:srgbClr val="1F6BBF"/>
                </a:solidFill>
              </a:rPr>
              <a:t>Tp</a:t>
            </a:r>
            <a:r>
              <a:rPr lang="en-US" sz="1100" b="1" dirty="0">
                <a:solidFill>
                  <a:srgbClr val="1F6BBF"/>
                </a:solidFill>
              </a:rPr>
              <a:t> Dir SS</a:t>
            </a:r>
          </a:p>
        </p:txBody>
      </p:sp>
      <p:cxnSp>
        <p:nvCxnSpPr>
          <p:cNvPr id="534" name="Conector recto de flecha 533">
            <a:extLst>
              <a:ext uri="{FF2B5EF4-FFF2-40B4-BE49-F238E27FC236}">
                <a16:creationId xmlns:a16="http://schemas.microsoft.com/office/drawing/2014/main" id="{1753420A-4A3F-4C8A-BFD5-7F73E2524603}"/>
              </a:ext>
            </a:extLst>
          </p:cNvPr>
          <p:cNvCxnSpPr>
            <a:cxnSpLocks/>
            <a:stCxn id="522" idx="2"/>
            <a:endCxn id="565" idx="0"/>
          </p:cNvCxnSpPr>
          <p:nvPr/>
        </p:nvCxnSpPr>
        <p:spPr>
          <a:xfrm>
            <a:off x="11295109" y="3073722"/>
            <a:ext cx="21829" cy="22149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Conector recto de flecha 536">
            <a:extLst>
              <a:ext uri="{FF2B5EF4-FFF2-40B4-BE49-F238E27FC236}">
                <a16:creationId xmlns:a16="http://schemas.microsoft.com/office/drawing/2014/main" id="{E50417B5-A411-41BB-8E30-3FA59F341237}"/>
              </a:ext>
            </a:extLst>
          </p:cNvPr>
          <p:cNvCxnSpPr>
            <a:cxnSpLocks/>
            <a:stCxn id="532" idx="2"/>
            <a:endCxn id="533" idx="0"/>
          </p:cNvCxnSpPr>
          <p:nvPr/>
        </p:nvCxnSpPr>
        <p:spPr>
          <a:xfrm flipH="1">
            <a:off x="11315108" y="4575732"/>
            <a:ext cx="12588" cy="30421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5" name="Rectángulo 564">
            <a:extLst>
              <a:ext uri="{FF2B5EF4-FFF2-40B4-BE49-F238E27FC236}">
                <a16:creationId xmlns:a16="http://schemas.microsoft.com/office/drawing/2014/main" id="{955E4677-88A8-488A-A747-4C830C9F9726}"/>
              </a:ext>
            </a:extLst>
          </p:cNvPr>
          <p:cNvSpPr/>
          <p:nvPr/>
        </p:nvSpPr>
        <p:spPr>
          <a:xfrm>
            <a:off x="10652806" y="3295217"/>
            <a:ext cx="1328263" cy="59354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4">
                    <a:lumMod val="75000"/>
                  </a:schemeClr>
                </a:solidFill>
              </a:rPr>
              <a:t>ADDING ASTRONOMICAL TIDE AND MMSL</a:t>
            </a:r>
          </a:p>
        </p:txBody>
      </p:sp>
      <p:cxnSp>
        <p:nvCxnSpPr>
          <p:cNvPr id="567" name="Conector recto de flecha 566">
            <a:extLst>
              <a:ext uri="{FF2B5EF4-FFF2-40B4-BE49-F238E27FC236}">
                <a16:creationId xmlns:a16="http://schemas.microsoft.com/office/drawing/2014/main" id="{61FC29B8-8847-438C-901D-CD7622FB9EBD}"/>
              </a:ext>
            </a:extLst>
          </p:cNvPr>
          <p:cNvCxnSpPr>
            <a:cxnSpLocks/>
            <a:stCxn id="565" idx="2"/>
            <a:endCxn id="532" idx="0"/>
          </p:cNvCxnSpPr>
          <p:nvPr/>
        </p:nvCxnSpPr>
        <p:spPr>
          <a:xfrm>
            <a:off x="11316938" y="3888758"/>
            <a:ext cx="10758" cy="22558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Conector recto de flecha 569">
            <a:extLst>
              <a:ext uri="{FF2B5EF4-FFF2-40B4-BE49-F238E27FC236}">
                <a16:creationId xmlns:a16="http://schemas.microsoft.com/office/drawing/2014/main" id="{97214589-9031-4B8F-90FE-81712F314C8A}"/>
              </a:ext>
            </a:extLst>
          </p:cNvPr>
          <p:cNvCxnSpPr>
            <a:cxnSpLocks/>
            <a:stCxn id="377" idx="0"/>
            <a:endCxn id="565" idx="1"/>
          </p:cNvCxnSpPr>
          <p:nvPr/>
        </p:nvCxnSpPr>
        <p:spPr>
          <a:xfrm flipV="1">
            <a:off x="10554856" y="3591988"/>
            <a:ext cx="97950" cy="201839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4" name="Rectángulo 573">
            <a:extLst>
              <a:ext uri="{FF2B5EF4-FFF2-40B4-BE49-F238E27FC236}">
                <a16:creationId xmlns:a16="http://schemas.microsoft.com/office/drawing/2014/main" id="{C239D82D-6ACC-42E0-A187-CA23809F64FC}"/>
              </a:ext>
            </a:extLst>
          </p:cNvPr>
          <p:cNvSpPr/>
          <p:nvPr/>
        </p:nvSpPr>
        <p:spPr>
          <a:xfrm>
            <a:off x="6154046" y="6302586"/>
            <a:ext cx="1261469" cy="3258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accent4">
                    <a:lumMod val="75000"/>
                  </a:schemeClr>
                </a:solidFill>
              </a:rPr>
              <a:t>E1_MareografoKWA.m</a:t>
            </a:r>
          </a:p>
        </p:txBody>
      </p:sp>
      <p:sp>
        <p:nvSpPr>
          <p:cNvPr id="579" name="Rectángulo 578">
            <a:extLst>
              <a:ext uri="{FF2B5EF4-FFF2-40B4-BE49-F238E27FC236}">
                <a16:creationId xmlns:a16="http://schemas.microsoft.com/office/drawing/2014/main" id="{61718598-F612-40A6-9251-BCA85DE43B1F}"/>
              </a:ext>
            </a:extLst>
          </p:cNvPr>
          <p:cNvSpPr/>
          <p:nvPr/>
        </p:nvSpPr>
        <p:spPr>
          <a:xfrm>
            <a:off x="7814017" y="6191197"/>
            <a:ext cx="1203985" cy="52423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7976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67976E"/>
                </a:solidFill>
              </a:rPr>
              <a:t>AT SIMULATION 1000 YEARS</a:t>
            </a:r>
          </a:p>
        </p:txBody>
      </p:sp>
      <p:cxnSp>
        <p:nvCxnSpPr>
          <p:cNvPr id="580" name="Conector recto de flecha 579">
            <a:extLst>
              <a:ext uri="{FF2B5EF4-FFF2-40B4-BE49-F238E27FC236}">
                <a16:creationId xmlns:a16="http://schemas.microsoft.com/office/drawing/2014/main" id="{0B095E06-FA85-4335-8466-1416599AF3C6}"/>
              </a:ext>
            </a:extLst>
          </p:cNvPr>
          <p:cNvCxnSpPr>
            <a:cxnSpLocks/>
            <a:stCxn id="574" idx="3"/>
            <a:endCxn id="579" idx="1"/>
          </p:cNvCxnSpPr>
          <p:nvPr/>
        </p:nvCxnSpPr>
        <p:spPr>
          <a:xfrm flipV="1">
            <a:off x="7415515" y="6453314"/>
            <a:ext cx="398502" cy="1221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9BFA5C1-63A7-40C2-89FB-0E9A5E9733C2}"/>
              </a:ext>
            </a:extLst>
          </p:cNvPr>
          <p:cNvSpPr/>
          <p:nvPr/>
        </p:nvSpPr>
        <p:spPr>
          <a:xfrm>
            <a:off x="10652806" y="0"/>
            <a:ext cx="1539193" cy="7943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CODES</a:t>
            </a:r>
          </a:p>
        </p:txBody>
      </p:sp>
    </p:spTree>
    <p:extLst>
      <p:ext uri="{BB962C8B-B14F-4D97-AF65-F5344CB8AC3E}">
        <p14:creationId xmlns:p14="http://schemas.microsoft.com/office/powerpoint/2010/main" val="3196252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7890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623</TotalTime>
  <Words>831</Words>
  <Application>Microsoft Office PowerPoint</Application>
  <PresentationFormat>Panorámica</PresentationFormat>
  <Paragraphs>248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Arial Narrow</vt:lpstr>
      <vt:lpstr>Calibri</vt:lpstr>
      <vt:lpstr>Calibri Light</vt:lpstr>
      <vt:lpstr>Lucida Grande</vt:lpstr>
      <vt:lpstr>Tema de Office</vt:lpstr>
      <vt:lpstr>TESLA-Kit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TESLA</dc:title>
  <dc:creator>Laura Cagigal Gil</dc:creator>
  <cp:lastModifiedBy>Laura Cagigal Gil</cp:lastModifiedBy>
  <cp:revision>29</cp:revision>
  <dcterms:created xsi:type="dcterms:W3CDTF">2017-12-20T10:13:20Z</dcterms:created>
  <dcterms:modified xsi:type="dcterms:W3CDTF">2018-01-08T10:27:47Z</dcterms:modified>
</cp:coreProperties>
</file>